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2" r:id="rId2"/>
    <p:sldMasterId id="2147483684" r:id="rId3"/>
  </p:sldMasterIdLst>
  <p:notesMasterIdLst>
    <p:notesMasterId r:id="rId15"/>
  </p:notesMasterIdLst>
  <p:sldIdLst>
    <p:sldId id="263" r:id="rId4"/>
    <p:sldId id="1107" r:id="rId5"/>
    <p:sldId id="1116" r:id="rId6"/>
    <p:sldId id="308" r:id="rId7"/>
    <p:sldId id="1084" r:id="rId8"/>
    <p:sldId id="1035" r:id="rId9"/>
    <p:sldId id="1045" r:id="rId10"/>
    <p:sldId id="1114" r:id="rId11"/>
    <p:sldId id="1115" r:id="rId12"/>
    <p:sldId id="1040" r:id="rId13"/>
    <p:sldId id="262" r:id="rId14"/>
  </p:sldIdLst>
  <p:sldSz cx="13003213" cy="97520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71">
          <p15:clr>
            <a:srgbClr val="A4A3A4"/>
          </p15:clr>
        </p15:guide>
        <p15:guide id="2" pos="4095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B5923A6-D9E4-34DA-868F-C86171678A12}" name="Mashabane Ledwaba" initials="ML" userId="S::MashabaneL@teta.org.za::0296b1ef-b14f-490c-b782-c94feade25ca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5366" initials="5" lastIdx="2" clrIdx="0">
    <p:extLst>
      <p:ext uri="{19B8F6BF-5375-455C-9EA6-DF929625EA0E}">
        <p15:presenceInfo xmlns:p15="http://schemas.microsoft.com/office/powerpoint/2012/main" userId="S::a5366@365e.me::38c72130-6768-4d57-8d62-247192ddb14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193"/>
    <a:srgbClr val="0498CA"/>
    <a:srgbClr val="057977"/>
    <a:srgbClr val="1199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249" autoAdjust="0"/>
  </p:normalViewPr>
  <p:slideViewPr>
    <p:cSldViewPr snapToGrid="0" snapToObjects="1">
      <p:cViewPr varScale="1">
        <p:scale>
          <a:sx n="88" d="100"/>
          <a:sy n="88" d="100"/>
        </p:scale>
        <p:origin x="1248" y="66"/>
      </p:cViewPr>
      <p:guideLst>
        <p:guide orient="horz" pos="3071"/>
        <p:guide pos="4095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microsoft.com/office/2018/10/relationships/authors" Target="author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9A4564-E176-44A9-A926-BBA1D77E2046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7ABB68A-AF69-4BD8-818B-7D897028FDC0}">
      <dgm:prSet custT="1"/>
      <dgm:spPr>
        <a:xfrm>
          <a:off x="0" y="884477"/>
          <a:ext cx="11215271" cy="883721"/>
        </a:xfrm>
        <a:noFill/>
        <a:ln>
          <a:noFill/>
        </a:ln>
        <a:effectLst/>
      </dgm:spPr>
      <dgm:t>
        <a:bodyPr/>
        <a:lstStyle/>
        <a:p>
          <a:pPr>
            <a:buNone/>
          </a:pPr>
          <a:r>
            <a:rPr lang="en-ZA" sz="3200" b="1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Research and Knowledge tab in the MG System</a:t>
          </a:r>
          <a:endParaRPr lang="en-US" sz="3200" b="1" dirty="0">
            <a:solidFill>
              <a:schemeClr val="accent5">
                <a:lumMod val="75000"/>
              </a:schemeClr>
            </a:solidFill>
            <a:latin typeface="Calibri"/>
            <a:ea typeface="+mn-ea"/>
            <a:cs typeface="+mn-cs"/>
          </a:endParaRPr>
        </a:p>
      </dgm:t>
    </dgm:pt>
    <dgm:pt modelId="{004E815A-4CEA-4B37-BED8-218F95B8EBE6}" type="parTrans" cxnId="{C247BAC4-B15B-4991-8691-E62C9F44AEBB}">
      <dgm:prSet/>
      <dgm:spPr/>
      <dgm:t>
        <a:bodyPr/>
        <a:lstStyle/>
        <a:p>
          <a:endParaRPr lang="en-US"/>
        </a:p>
      </dgm:t>
    </dgm:pt>
    <dgm:pt modelId="{348743CC-CD7C-4A64-B253-6CEC0D85307A}" type="sibTrans" cxnId="{C247BAC4-B15B-4991-8691-E62C9F44AEBB}">
      <dgm:prSet/>
      <dgm:spPr/>
      <dgm:t>
        <a:bodyPr/>
        <a:lstStyle/>
        <a:p>
          <a:endParaRPr lang="en-US"/>
        </a:p>
      </dgm:t>
    </dgm:pt>
    <dgm:pt modelId="{E763E62B-7CD1-45CD-A41C-C5973D753A52}">
      <dgm:prSet custT="1"/>
      <dgm:spPr>
        <a:xfrm>
          <a:off x="0" y="884477"/>
          <a:ext cx="11215271" cy="883721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noProof="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Hard-To-Fill Vacancies (HTFVs)</a:t>
          </a:r>
          <a:endParaRPr lang="en-US" sz="3200" b="1" kern="1200" dirty="0">
            <a:solidFill>
              <a:srgbClr val="4BACC6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CD3156F1-4682-415F-AAE4-AA49D8D3B66C}" type="parTrans" cxnId="{7AEAE240-7FDD-4CFD-A692-C41B2486084B}">
      <dgm:prSet/>
      <dgm:spPr/>
      <dgm:t>
        <a:bodyPr/>
        <a:lstStyle/>
        <a:p>
          <a:endParaRPr lang="en-US"/>
        </a:p>
      </dgm:t>
    </dgm:pt>
    <dgm:pt modelId="{3F26E57B-B369-4915-A2AA-D5579D8EF86C}" type="sibTrans" cxnId="{7AEAE240-7FDD-4CFD-A692-C41B2486084B}">
      <dgm:prSet/>
      <dgm:spPr/>
      <dgm:t>
        <a:bodyPr/>
        <a:lstStyle/>
        <a:p>
          <a:endParaRPr lang="en-US"/>
        </a:p>
      </dgm:t>
    </dgm:pt>
    <dgm:pt modelId="{1A2A4104-B462-45FE-A903-C05D3BE8BACB}">
      <dgm:prSet custT="1"/>
      <dgm:spPr>
        <a:xfrm>
          <a:off x="0" y="2651920"/>
          <a:ext cx="11215271" cy="883721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noProof="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Change Drivers affecting Demand and Supply of skills in the Transport Sector</a:t>
          </a:r>
          <a:endParaRPr lang="en-US" sz="3200" b="1" kern="1200" dirty="0">
            <a:solidFill>
              <a:srgbClr val="4BACC6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58302075-C5B6-44B6-BCE2-014C039A929D}" type="parTrans" cxnId="{27C9A81E-5A83-4AFB-AE90-70B2DE2C24AD}">
      <dgm:prSet/>
      <dgm:spPr/>
      <dgm:t>
        <a:bodyPr/>
        <a:lstStyle/>
        <a:p>
          <a:endParaRPr lang="en-US"/>
        </a:p>
      </dgm:t>
    </dgm:pt>
    <dgm:pt modelId="{4FB77AA7-FCC4-4A81-BFD9-C07A7240C703}" type="sibTrans" cxnId="{27C9A81E-5A83-4AFB-AE90-70B2DE2C24AD}">
      <dgm:prSet/>
      <dgm:spPr/>
      <dgm:t>
        <a:bodyPr/>
        <a:lstStyle/>
        <a:p>
          <a:endParaRPr lang="en-US"/>
        </a:p>
      </dgm:t>
    </dgm:pt>
    <dgm:pt modelId="{BA3C5911-D50A-4924-AC45-B1AE39FFC745}">
      <dgm:prSet custT="1"/>
      <dgm:spPr>
        <a:xfrm>
          <a:off x="0" y="3535642"/>
          <a:ext cx="11215271" cy="883721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noProof="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Implications of Change Drivers</a:t>
          </a:r>
        </a:p>
      </dgm:t>
    </dgm:pt>
    <dgm:pt modelId="{3F1B578E-A5AF-43D6-B4A8-F6F9C706BF60}" type="parTrans" cxnId="{907E8B0B-30EF-4D69-9142-B8B77D0D3A81}">
      <dgm:prSet/>
      <dgm:spPr/>
      <dgm:t>
        <a:bodyPr/>
        <a:lstStyle/>
        <a:p>
          <a:endParaRPr lang="en-US"/>
        </a:p>
      </dgm:t>
    </dgm:pt>
    <dgm:pt modelId="{AB96B507-D062-4802-A2DE-631AEFEFD399}" type="sibTrans" cxnId="{907E8B0B-30EF-4D69-9142-B8B77D0D3A81}">
      <dgm:prSet/>
      <dgm:spPr/>
      <dgm:t>
        <a:bodyPr/>
        <a:lstStyle/>
        <a:p>
          <a:endParaRPr lang="en-US"/>
        </a:p>
      </dgm:t>
    </dgm:pt>
    <dgm:pt modelId="{6613097D-EF6F-4105-A71F-4FA4A6DDE3A8}">
      <dgm:prSet custT="1"/>
      <dgm:spPr>
        <a:xfrm>
          <a:off x="0" y="1768198"/>
          <a:ext cx="11215271" cy="883721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noProof="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Reasons for HTFVs</a:t>
          </a:r>
          <a:endParaRPr lang="en-US" sz="3200" b="1" kern="1200" dirty="0">
            <a:solidFill>
              <a:srgbClr val="4BACC6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50476E2D-FFCB-41B4-9F0E-7C1C1367B393}" type="sibTrans" cxnId="{549497A4-A207-4066-A405-CA5D7F0443AF}">
      <dgm:prSet/>
      <dgm:spPr/>
      <dgm:t>
        <a:bodyPr/>
        <a:lstStyle/>
        <a:p>
          <a:endParaRPr lang="en-US"/>
        </a:p>
      </dgm:t>
    </dgm:pt>
    <dgm:pt modelId="{906ECF08-416E-46A6-B889-11E9FC339C8F}" type="parTrans" cxnId="{549497A4-A207-4066-A405-CA5D7F0443AF}">
      <dgm:prSet/>
      <dgm:spPr/>
      <dgm:t>
        <a:bodyPr/>
        <a:lstStyle/>
        <a:p>
          <a:endParaRPr lang="en-US"/>
        </a:p>
      </dgm:t>
    </dgm:pt>
    <dgm:pt modelId="{6107E12A-AFE3-4EBD-B89E-C8269DC3A99F}">
      <dgm:prSet custT="1"/>
      <dgm:spPr>
        <a:xfrm>
          <a:off x="0" y="3535642"/>
          <a:ext cx="11215271" cy="883721"/>
        </a:xfrm>
        <a:noFill/>
        <a:ln>
          <a:noFill/>
        </a:ln>
        <a:effectLst/>
      </dgm:spPr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3200" b="1" kern="120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The importance of providing accurate WSP/ATR data</a:t>
          </a:r>
          <a:endParaRPr lang="en-US" sz="3200" b="1" kern="1200" dirty="0">
            <a:solidFill>
              <a:srgbClr val="4BACC6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F8450463-C1B2-4FD0-863F-0EF51C0FBF9B}" type="parTrans" cxnId="{EA8EB128-F77A-413F-8A26-D6AD6C5549C2}">
      <dgm:prSet/>
      <dgm:spPr/>
      <dgm:t>
        <a:bodyPr/>
        <a:lstStyle/>
        <a:p>
          <a:endParaRPr lang="en-ZA"/>
        </a:p>
      </dgm:t>
    </dgm:pt>
    <dgm:pt modelId="{64FA429C-6203-440E-9E2B-19EB588BBDB8}" type="sibTrans" cxnId="{EA8EB128-F77A-413F-8A26-D6AD6C5549C2}">
      <dgm:prSet/>
      <dgm:spPr/>
      <dgm:t>
        <a:bodyPr/>
        <a:lstStyle/>
        <a:p>
          <a:endParaRPr lang="en-ZA"/>
        </a:p>
      </dgm:t>
    </dgm:pt>
    <dgm:pt modelId="{85A7A4C9-4F55-40AA-A93E-6D1EA32F5C7B}">
      <dgm:prSet custT="1"/>
      <dgm:spPr>
        <a:xfrm>
          <a:off x="0" y="3535642"/>
          <a:ext cx="11215271" cy="883721"/>
        </a:xfrm>
        <a:noFill/>
        <a:ln>
          <a:noFill/>
        </a:ln>
        <a:effectLst/>
      </dgm:spPr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3200" b="1" kern="120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Use of WSP/ATR Data for the Sector Skills Plan (SSP) </a:t>
          </a:r>
          <a:endParaRPr lang="en-ZA" sz="3200" b="1" kern="1200" noProof="0" dirty="0">
            <a:solidFill>
              <a:srgbClr val="4BACC6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8ABE6280-520C-43F5-8764-EE9CF0C24397}" type="sibTrans" cxnId="{737C978A-7720-4AB2-B4E5-4CDCC641672A}">
      <dgm:prSet/>
      <dgm:spPr/>
      <dgm:t>
        <a:bodyPr/>
        <a:lstStyle/>
        <a:p>
          <a:endParaRPr lang="en-ZA"/>
        </a:p>
      </dgm:t>
    </dgm:pt>
    <dgm:pt modelId="{16C6F40D-2130-4046-B6E0-F9E7409F7952}" type="parTrans" cxnId="{737C978A-7720-4AB2-B4E5-4CDCC641672A}">
      <dgm:prSet/>
      <dgm:spPr/>
      <dgm:t>
        <a:bodyPr/>
        <a:lstStyle/>
        <a:p>
          <a:endParaRPr lang="en-ZA"/>
        </a:p>
      </dgm:t>
    </dgm:pt>
    <dgm:pt modelId="{2DE9C08B-D3BC-4A1A-9D62-DB42D7BBDD26}">
      <dgm:prSet custT="1"/>
      <dgm:spPr>
        <a:xfrm>
          <a:off x="0" y="3535642"/>
          <a:ext cx="11215271" cy="883721"/>
        </a:xfrm>
        <a:noFill/>
        <a:ln>
          <a:noFill/>
        </a:ln>
        <a:effectLst/>
      </dgm:spPr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noProof="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Sectoral Priority Occupations and Interventions 2024/25</a:t>
          </a:r>
        </a:p>
        <a:p>
          <a:pPr marL="0"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3B1B7005-26F8-4CEF-8A4C-90DB6886FFA5}" type="parTrans" cxnId="{A1F10D05-99DC-44F6-B065-5179BC11B626}">
      <dgm:prSet/>
      <dgm:spPr/>
      <dgm:t>
        <a:bodyPr/>
        <a:lstStyle/>
        <a:p>
          <a:endParaRPr lang="en-ZA"/>
        </a:p>
      </dgm:t>
    </dgm:pt>
    <dgm:pt modelId="{5C155BD9-FAA9-4BF7-855D-62F6E6FD5378}" type="sibTrans" cxnId="{A1F10D05-99DC-44F6-B065-5179BC11B626}">
      <dgm:prSet/>
      <dgm:spPr/>
      <dgm:t>
        <a:bodyPr/>
        <a:lstStyle/>
        <a:p>
          <a:endParaRPr lang="en-ZA"/>
        </a:p>
      </dgm:t>
    </dgm:pt>
    <dgm:pt modelId="{46E4C1AE-9C59-EC47-A7B5-E4AF9DDC797C}" type="pres">
      <dgm:prSet presAssocID="{C09A4564-E176-44A9-A926-BBA1D77E2046}" presName="vert0" presStyleCnt="0">
        <dgm:presLayoutVars>
          <dgm:dir/>
          <dgm:animOne val="branch"/>
          <dgm:animLvl val="lvl"/>
        </dgm:presLayoutVars>
      </dgm:prSet>
      <dgm:spPr/>
    </dgm:pt>
    <dgm:pt modelId="{29F564C6-0422-1D4B-800A-585A3C5ABB44}" type="pres">
      <dgm:prSet presAssocID="{07ABB68A-AF69-4BD8-818B-7D897028FDC0}" presName="thickLine" presStyleLbl="alignNode1" presStyleIdx="0" presStyleCnt="8"/>
      <dgm:spPr>
        <a:xfrm>
          <a:off x="0" y="755"/>
          <a:ext cx="11215271" cy="0"/>
        </a:xfrm>
        <a:prstGeom prst="line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</dgm:pt>
    <dgm:pt modelId="{FF787450-4AE7-AC45-9E34-1832E9B321A7}" type="pres">
      <dgm:prSet presAssocID="{07ABB68A-AF69-4BD8-818B-7D897028FDC0}" presName="horz1" presStyleCnt="0"/>
      <dgm:spPr/>
    </dgm:pt>
    <dgm:pt modelId="{F2E9961A-5873-9A4F-9050-6D715D01345D}" type="pres">
      <dgm:prSet presAssocID="{07ABB68A-AF69-4BD8-818B-7D897028FDC0}" presName="tx1" presStyleLbl="revTx" presStyleIdx="0" presStyleCnt="8" custLinFactY="-85592" custLinFactNeighborX="14495" custLinFactNeighborY="-100000"/>
      <dgm:spPr>
        <a:prstGeom prst="rect">
          <a:avLst/>
        </a:prstGeom>
      </dgm:spPr>
    </dgm:pt>
    <dgm:pt modelId="{7402A02E-8846-D946-8B15-650352DA77BA}" type="pres">
      <dgm:prSet presAssocID="{07ABB68A-AF69-4BD8-818B-7D897028FDC0}" presName="vert1" presStyleCnt="0"/>
      <dgm:spPr/>
    </dgm:pt>
    <dgm:pt modelId="{5D6A7C1E-ADCE-0E4B-B2E6-656CC6408012}" type="pres">
      <dgm:prSet presAssocID="{E763E62B-7CD1-45CD-A41C-C5973D753A52}" presName="thickLine" presStyleLbl="alignNode1" presStyleIdx="1" presStyleCnt="8"/>
      <dgm:spPr>
        <a:xfrm>
          <a:off x="0" y="884477"/>
          <a:ext cx="11215271" cy="0"/>
        </a:xfrm>
        <a:prstGeom prst="line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</dgm:pt>
    <dgm:pt modelId="{81781D95-407C-F54B-998A-838D2F878D1F}" type="pres">
      <dgm:prSet presAssocID="{E763E62B-7CD1-45CD-A41C-C5973D753A52}" presName="horz1" presStyleCnt="0"/>
      <dgm:spPr/>
    </dgm:pt>
    <dgm:pt modelId="{E3C34568-6545-504B-937D-AA2CCA34E95E}" type="pres">
      <dgm:prSet presAssocID="{E763E62B-7CD1-45CD-A41C-C5973D753A52}" presName="tx1" presStyleLbl="revTx" presStyleIdx="1" presStyleCnt="8"/>
      <dgm:spPr/>
    </dgm:pt>
    <dgm:pt modelId="{C13CD3DB-5C76-2048-A796-8DC79C94C2D3}" type="pres">
      <dgm:prSet presAssocID="{E763E62B-7CD1-45CD-A41C-C5973D753A52}" presName="vert1" presStyleCnt="0"/>
      <dgm:spPr/>
    </dgm:pt>
    <dgm:pt modelId="{91090477-0F96-4C41-9293-A10ACE00440A}" type="pres">
      <dgm:prSet presAssocID="{6613097D-EF6F-4105-A71F-4FA4A6DDE3A8}" presName="thickLine" presStyleLbl="alignNode1" presStyleIdx="2" presStyleCnt="8"/>
      <dgm:spPr>
        <a:xfrm>
          <a:off x="0" y="1768198"/>
          <a:ext cx="11215271" cy="0"/>
        </a:xfrm>
        <a:prstGeom prst="line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</dgm:pt>
    <dgm:pt modelId="{E691FEA1-7082-CB40-A01F-F505CB22FCAC}" type="pres">
      <dgm:prSet presAssocID="{6613097D-EF6F-4105-A71F-4FA4A6DDE3A8}" presName="horz1" presStyleCnt="0"/>
      <dgm:spPr/>
    </dgm:pt>
    <dgm:pt modelId="{94676F8D-384C-A347-A2EA-A1231584F1B5}" type="pres">
      <dgm:prSet presAssocID="{6613097D-EF6F-4105-A71F-4FA4A6DDE3A8}" presName="tx1" presStyleLbl="revTx" presStyleIdx="2" presStyleCnt="8"/>
      <dgm:spPr/>
    </dgm:pt>
    <dgm:pt modelId="{5D827D25-90FA-954C-B4DE-FA28953169D4}" type="pres">
      <dgm:prSet presAssocID="{6613097D-EF6F-4105-A71F-4FA4A6DDE3A8}" presName="vert1" presStyleCnt="0"/>
      <dgm:spPr/>
    </dgm:pt>
    <dgm:pt modelId="{8FBA04A1-92D6-D844-A9B4-F1710D462F32}" type="pres">
      <dgm:prSet presAssocID="{1A2A4104-B462-45FE-A903-C05D3BE8BACB}" presName="thickLine" presStyleLbl="alignNode1" presStyleIdx="3" presStyleCnt="8"/>
      <dgm:spPr>
        <a:xfrm>
          <a:off x="0" y="2651920"/>
          <a:ext cx="11215271" cy="0"/>
        </a:xfrm>
        <a:prstGeom prst="line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</dgm:pt>
    <dgm:pt modelId="{E045F7F5-8ECB-8347-803E-B17CE6304E7A}" type="pres">
      <dgm:prSet presAssocID="{1A2A4104-B462-45FE-A903-C05D3BE8BACB}" presName="horz1" presStyleCnt="0"/>
      <dgm:spPr/>
    </dgm:pt>
    <dgm:pt modelId="{E0F3DD51-1034-DB44-A6F2-06EDA171C41B}" type="pres">
      <dgm:prSet presAssocID="{1A2A4104-B462-45FE-A903-C05D3BE8BACB}" presName="tx1" presStyleLbl="revTx" presStyleIdx="3" presStyleCnt="8"/>
      <dgm:spPr/>
    </dgm:pt>
    <dgm:pt modelId="{34C6BFCA-56E9-C947-B280-1B01E010A5CB}" type="pres">
      <dgm:prSet presAssocID="{1A2A4104-B462-45FE-A903-C05D3BE8BACB}" presName="vert1" presStyleCnt="0"/>
      <dgm:spPr/>
    </dgm:pt>
    <dgm:pt modelId="{8024E04C-DF75-CD4D-B193-319CDE695088}" type="pres">
      <dgm:prSet presAssocID="{BA3C5911-D50A-4924-AC45-B1AE39FFC745}" presName="thickLine" presStyleLbl="alignNode1" presStyleIdx="4" presStyleCnt="8"/>
      <dgm:spPr>
        <a:xfrm>
          <a:off x="0" y="3535642"/>
          <a:ext cx="11215271" cy="0"/>
        </a:xfrm>
        <a:prstGeom prst="line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</dgm:pt>
    <dgm:pt modelId="{D9D00312-2670-554E-B0D9-515007EC944A}" type="pres">
      <dgm:prSet presAssocID="{BA3C5911-D50A-4924-AC45-B1AE39FFC745}" presName="horz1" presStyleCnt="0"/>
      <dgm:spPr/>
    </dgm:pt>
    <dgm:pt modelId="{D3185ADD-22D6-2A43-AEC5-8929A231B83C}" type="pres">
      <dgm:prSet presAssocID="{BA3C5911-D50A-4924-AC45-B1AE39FFC745}" presName="tx1" presStyleLbl="revTx" presStyleIdx="4" presStyleCnt="8"/>
      <dgm:spPr/>
    </dgm:pt>
    <dgm:pt modelId="{39674504-7ADB-C742-98CE-244BD984D990}" type="pres">
      <dgm:prSet presAssocID="{BA3C5911-D50A-4924-AC45-B1AE39FFC745}" presName="vert1" presStyleCnt="0"/>
      <dgm:spPr/>
    </dgm:pt>
    <dgm:pt modelId="{3E62C7DE-72A4-4437-B6A2-A50640ADBAA2}" type="pres">
      <dgm:prSet presAssocID="{85A7A4C9-4F55-40AA-A93E-6D1EA32F5C7B}" presName="thickLine" presStyleLbl="alignNode1" presStyleIdx="5" presStyleCnt="8"/>
      <dgm:spPr/>
    </dgm:pt>
    <dgm:pt modelId="{D0C5AF0C-4522-4937-B1F6-6614F7B9D111}" type="pres">
      <dgm:prSet presAssocID="{85A7A4C9-4F55-40AA-A93E-6D1EA32F5C7B}" presName="horz1" presStyleCnt="0"/>
      <dgm:spPr/>
    </dgm:pt>
    <dgm:pt modelId="{688C4DE2-A9AF-41C0-BFC8-65F32A871F41}" type="pres">
      <dgm:prSet presAssocID="{85A7A4C9-4F55-40AA-A93E-6D1EA32F5C7B}" presName="tx1" presStyleLbl="revTx" presStyleIdx="5" presStyleCnt="8"/>
      <dgm:spPr>
        <a:prstGeom prst="rect">
          <a:avLst/>
        </a:prstGeom>
      </dgm:spPr>
    </dgm:pt>
    <dgm:pt modelId="{C3BAF70B-5A73-4661-B0D8-A1048657B088}" type="pres">
      <dgm:prSet presAssocID="{85A7A4C9-4F55-40AA-A93E-6D1EA32F5C7B}" presName="vert1" presStyleCnt="0"/>
      <dgm:spPr/>
    </dgm:pt>
    <dgm:pt modelId="{79411C55-719A-4FA3-8171-FC8506854D30}" type="pres">
      <dgm:prSet presAssocID="{6107E12A-AFE3-4EBD-B89E-C8269DC3A99F}" presName="thickLine" presStyleLbl="alignNode1" presStyleIdx="6" presStyleCnt="8"/>
      <dgm:spPr/>
    </dgm:pt>
    <dgm:pt modelId="{45408760-5CB4-4AE9-95EE-A66FD0FADB13}" type="pres">
      <dgm:prSet presAssocID="{6107E12A-AFE3-4EBD-B89E-C8269DC3A99F}" presName="horz1" presStyleCnt="0"/>
      <dgm:spPr/>
    </dgm:pt>
    <dgm:pt modelId="{11E3E2BA-3927-4709-83E1-3110D19FD338}" type="pres">
      <dgm:prSet presAssocID="{6107E12A-AFE3-4EBD-B89E-C8269DC3A99F}" presName="tx1" presStyleLbl="revTx" presStyleIdx="6" presStyleCnt="8"/>
      <dgm:spPr/>
    </dgm:pt>
    <dgm:pt modelId="{BF6E7469-94CD-4F62-BF0F-AF1F2067DB14}" type="pres">
      <dgm:prSet presAssocID="{6107E12A-AFE3-4EBD-B89E-C8269DC3A99F}" presName="vert1" presStyleCnt="0"/>
      <dgm:spPr/>
    </dgm:pt>
    <dgm:pt modelId="{3950546B-8604-4A68-AAEF-F4247F094AE2}" type="pres">
      <dgm:prSet presAssocID="{2DE9C08B-D3BC-4A1A-9D62-DB42D7BBDD26}" presName="thickLine" presStyleLbl="alignNode1" presStyleIdx="7" presStyleCnt="8"/>
      <dgm:spPr/>
    </dgm:pt>
    <dgm:pt modelId="{F98CC947-7383-4CE0-8EFC-19C2455FA721}" type="pres">
      <dgm:prSet presAssocID="{2DE9C08B-D3BC-4A1A-9D62-DB42D7BBDD26}" presName="horz1" presStyleCnt="0"/>
      <dgm:spPr/>
    </dgm:pt>
    <dgm:pt modelId="{24357B9C-696C-4A59-A70C-D247A9A35767}" type="pres">
      <dgm:prSet presAssocID="{2DE9C08B-D3BC-4A1A-9D62-DB42D7BBDD26}" presName="tx1" presStyleLbl="revTx" presStyleIdx="7" presStyleCnt="8"/>
      <dgm:spPr/>
    </dgm:pt>
    <dgm:pt modelId="{EFD2A79F-EC7C-4B72-8283-5009AE5E3277}" type="pres">
      <dgm:prSet presAssocID="{2DE9C08B-D3BC-4A1A-9D62-DB42D7BBDD26}" presName="vert1" presStyleCnt="0"/>
      <dgm:spPr/>
    </dgm:pt>
  </dgm:ptLst>
  <dgm:cxnLst>
    <dgm:cxn modelId="{A1F10D05-99DC-44F6-B065-5179BC11B626}" srcId="{C09A4564-E176-44A9-A926-BBA1D77E2046}" destId="{2DE9C08B-D3BC-4A1A-9D62-DB42D7BBDD26}" srcOrd="7" destOrd="0" parTransId="{3B1B7005-26F8-4CEF-8A4C-90DB6886FFA5}" sibTransId="{5C155BD9-FAA9-4BF7-855D-62F6E6FD5378}"/>
    <dgm:cxn modelId="{71C3BA06-43C5-5D46-8722-FCD9E1C0C1D0}" type="presOf" srcId="{E763E62B-7CD1-45CD-A41C-C5973D753A52}" destId="{E3C34568-6545-504B-937D-AA2CCA34E95E}" srcOrd="0" destOrd="0" presId="urn:microsoft.com/office/officeart/2008/layout/LinedList"/>
    <dgm:cxn modelId="{138B6709-A087-424A-9B6C-060B84BA9D72}" type="presOf" srcId="{07ABB68A-AF69-4BD8-818B-7D897028FDC0}" destId="{F2E9961A-5873-9A4F-9050-6D715D01345D}" srcOrd="0" destOrd="0" presId="urn:microsoft.com/office/officeart/2008/layout/LinedList"/>
    <dgm:cxn modelId="{907E8B0B-30EF-4D69-9142-B8B77D0D3A81}" srcId="{C09A4564-E176-44A9-A926-BBA1D77E2046}" destId="{BA3C5911-D50A-4924-AC45-B1AE39FFC745}" srcOrd="4" destOrd="0" parTransId="{3F1B578E-A5AF-43D6-B4A8-F6F9C706BF60}" sibTransId="{AB96B507-D062-4802-A2DE-631AEFEFD399}"/>
    <dgm:cxn modelId="{27C9A81E-5A83-4AFB-AE90-70B2DE2C24AD}" srcId="{C09A4564-E176-44A9-A926-BBA1D77E2046}" destId="{1A2A4104-B462-45FE-A903-C05D3BE8BACB}" srcOrd="3" destOrd="0" parTransId="{58302075-C5B6-44B6-BCE2-014C039A929D}" sibTransId="{4FB77AA7-FCC4-4A81-BFD9-C07A7240C703}"/>
    <dgm:cxn modelId="{DA771825-834A-F243-8FD3-6F9DE3FB5D9F}" type="presOf" srcId="{1A2A4104-B462-45FE-A903-C05D3BE8BACB}" destId="{E0F3DD51-1034-DB44-A6F2-06EDA171C41B}" srcOrd="0" destOrd="0" presId="urn:microsoft.com/office/officeart/2008/layout/LinedList"/>
    <dgm:cxn modelId="{EA8EB128-F77A-413F-8A26-D6AD6C5549C2}" srcId="{C09A4564-E176-44A9-A926-BBA1D77E2046}" destId="{6107E12A-AFE3-4EBD-B89E-C8269DC3A99F}" srcOrd="6" destOrd="0" parTransId="{F8450463-C1B2-4FD0-863F-0EF51C0FBF9B}" sibTransId="{64FA429C-6203-440E-9E2B-19EB588BBDB8}"/>
    <dgm:cxn modelId="{74C7EB2C-2BF2-4FD8-A1D3-B6D7A269E447}" type="presOf" srcId="{85A7A4C9-4F55-40AA-A93E-6D1EA32F5C7B}" destId="{688C4DE2-A9AF-41C0-BFC8-65F32A871F41}" srcOrd="0" destOrd="0" presId="urn:microsoft.com/office/officeart/2008/layout/LinedList"/>
    <dgm:cxn modelId="{25F63A32-8A46-264C-9BCA-4345FBE80364}" type="presOf" srcId="{6613097D-EF6F-4105-A71F-4FA4A6DDE3A8}" destId="{94676F8D-384C-A347-A2EA-A1231584F1B5}" srcOrd="0" destOrd="0" presId="urn:microsoft.com/office/officeart/2008/layout/LinedList"/>
    <dgm:cxn modelId="{7AEAE240-7FDD-4CFD-A692-C41B2486084B}" srcId="{C09A4564-E176-44A9-A926-BBA1D77E2046}" destId="{E763E62B-7CD1-45CD-A41C-C5973D753A52}" srcOrd="1" destOrd="0" parTransId="{CD3156F1-4682-415F-AAE4-AA49D8D3B66C}" sibTransId="{3F26E57B-B369-4915-A2AA-D5579D8EF86C}"/>
    <dgm:cxn modelId="{BAD4A07E-658F-42DD-BEFC-4A047928EC0F}" type="presOf" srcId="{2DE9C08B-D3BC-4A1A-9D62-DB42D7BBDD26}" destId="{24357B9C-696C-4A59-A70C-D247A9A35767}" srcOrd="0" destOrd="0" presId="urn:microsoft.com/office/officeart/2008/layout/LinedList"/>
    <dgm:cxn modelId="{737C978A-7720-4AB2-B4E5-4CDCC641672A}" srcId="{C09A4564-E176-44A9-A926-BBA1D77E2046}" destId="{85A7A4C9-4F55-40AA-A93E-6D1EA32F5C7B}" srcOrd="5" destOrd="0" parTransId="{16C6F40D-2130-4046-B6E0-F9E7409F7952}" sibTransId="{8ABE6280-520C-43F5-8764-EE9CF0C24397}"/>
    <dgm:cxn modelId="{F301AFA0-662C-4C98-B902-61541907FFB2}" type="presOf" srcId="{6107E12A-AFE3-4EBD-B89E-C8269DC3A99F}" destId="{11E3E2BA-3927-4709-83E1-3110D19FD338}" srcOrd="0" destOrd="0" presId="urn:microsoft.com/office/officeart/2008/layout/LinedList"/>
    <dgm:cxn modelId="{549497A4-A207-4066-A405-CA5D7F0443AF}" srcId="{C09A4564-E176-44A9-A926-BBA1D77E2046}" destId="{6613097D-EF6F-4105-A71F-4FA4A6DDE3A8}" srcOrd="2" destOrd="0" parTransId="{906ECF08-416E-46A6-B889-11E9FC339C8F}" sibTransId="{50476E2D-FFCB-41B4-9F0E-7C1C1367B393}"/>
    <dgm:cxn modelId="{C8F23BBE-804E-FB4C-A2FD-4F367C5D7575}" type="presOf" srcId="{BA3C5911-D50A-4924-AC45-B1AE39FFC745}" destId="{D3185ADD-22D6-2A43-AEC5-8929A231B83C}" srcOrd="0" destOrd="0" presId="urn:microsoft.com/office/officeart/2008/layout/LinedList"/>
    <dgm:cxn modelId="{676451C2-D8C0-FB45-A893-EECD4BF00AB6}" type="presOf" srcId="{C09A4564-E176-44A9-A926-BBA1D77E2046}" destId="{46E4C1AE-9C59-EC47-A7B5-E4AF9DDC797C}" srcOrd="0" destOrd="0" presId="urn:microsoft.com/office/officeart/2008/layout/LinedList"/>
    <dgm:cxn modelId="{C247BAC4-B15B-4991-8691-E62C9F44AEBB}" srcId="{C09A4564-E176-44A9-A926-BBA1D77E2046}" destId="{07ABB68A-AF69-4BD8-818B-7D897028FDC0}" srcOrd="0" destOrd="0" parTransId="{004E815A-4CEA-4B37-BED8-218F95B8EBE6}" sibTransId="{348743CC-CD7C-4A64-B253-6CEC0D85307A}"/>
    <dgm:cxn modelId="{DA4B058F-3497-E145-8CF6-C927FECD02C9}" type="presParOf" srcId="{46E4C1AE-9C59-EC47-A7B5-E4AF9DDC797C}" destId="{29F564C6-0422-1D4B-800A-585A3C5ABB44}" srcOrd="0" destOrd="0" presId="urn:microsoft.com/office/officeart/2008/layout/LinedList"/>
    <dgm:cxn modelId="{1F7AD870-ED0A-F14C-8848-55299FC287CF}" type="presParOf" srcId="{46E4C1AE-9C59-EC47-A7B5-E4AF9DDC797C}" destId="{FF787450-4AE7-AC45-9E34-1832E9B321A7}" srcOrd="1" destOrd="0" presId="urn:microsoft.com/office/officeart/2008/layout/LinedList"/>
    <dgm:cxn modelId="{9A8518A9-01D7-364B-ABBC-54FB6B9B0792}" type="presParOf" srcId="{FF787450-4AE7-AC45-9E34-1832E9B321A7}" destId="{F2E9961A-5873-9A4F-9050-6D715D01345D}" srcOrd="0" destOrd="0" presId="urn:microsoft.com/office/officeart/2008/layout/LinedList"/>
    <dgm:cxn modelId="{28AE078E-5106-0B41-887F-FF86F5D80E83}" type="presParOf" srcId="{FF787450-4AE7-AC45-9E34-1832E9B321A7}" destId="{7402A02E-8846-D946-8B15-650352DA77BA}" srcOrd="1" destOrd="0" presId="urn:microsoft.com/office/officeart/2008/layout/LinedList"/>
    <dgm:cxn modelId="{9967A736-9948-4540-A6E0-C203F1679F77}" type="presParOf" srcId="{46E4C1AE-9C59-EC47-A7B5-E4AF9DDC797C}" destId="{5D6A7C1E-ADCE-0E4B-B2E6-656CC6408012}" srcOrd="2" destOrd="0" presId="urn:microsoft.com/office/officeart/2008/layout/LinedList"/>
    <dgm:cxn modelId="{AB942179-7194-C540-A97C-5EE661B4DAB9}" type="presParOf" srcId="{46E4C1AE-9C59-EC47-A7B5-E4AF9DDC797C}" destId="{81781D95-407C-F54B-998A-838D2F878D1F}" srcOrd="3" destOrd="0" presId="urn:microsoft.com/office/officeart/2008/layout/LinedList"/>
    <dgm:cxn modelId="{E45EE9D7-9ED9-9040-BD17-40F05D83938F}" type="presParOf" srcId="{81781D95-407C-F54B-998A-838D2F878D1F}" destId="{E3C34568-6545-504B-937D-AA2CCA34E95E}" srcOrd="0" destOrd="0" presId="urn:microsoft.com/office/officeart/2008/layout/LinedList"/>
    <dgm:cxn modelId="{4F1FF84B-50E9-7F4E-9AA4-C060B33B0CAC}" type="presParOf" srcId="{81781D95-407C-F54B-998A-838D2F878D1F}" destId="{C13CD3DB-5C76-2048-A796-8DC79C94C2D3}" srcOrd="1" destOrd="0" presId="urn:microsoft.com/office/officeart/2008/layout/LinedList"/>
    <dgm:cxn modelId="{13B9FDD1-523C-E14F-9023-05D1EC754920}" type="presParOf" srcId="{46E4C1AE-9C59-EC47-A7B5-E4AF9DDC797C}" destId="{91090477-0F96-4C41-9293-A10ACE00440A}" srcOrd="4" destOrd="0" presId="urn:microsoft.com/office/officeart/2008/layout/LinedList"/>
    <dgm:cxn modelId="{DC9B312C-9B6D-2240-ADB7-59AEC747C645}" type="presParOf" srcId="{46E4C1AE-9C59-EC47-A7B5-E4AF9DDC797C}" destId="{E691FEA1-7082-CB40-A01F-F505CB22FCAC}" srcOrd="5" destOrd="0" presId="urn:microsoft.com/office/officeart/2008/layout/LinedList"/>
    <dgm:cxn modelId="{A7AA195B-3A32-DF4B-B967-3318513042C4}" type="presParOf" srcId="{E691FEA1-7082-CB40-A01F-F505CB22FCAC}" destId="{94676F8D-384C-A347-A2EA-A1231584F1B5}" srcOrd="0" destOrd="0" presId="urn:microsoft.com/office/officeart/2008/layout/LinedList"/>
    <dgm:cxn modelId="{0D0B9739-86F7-584D-9915-0A4355706791}" type="presParOf" srcId="{E691FEA1-7082-CB40-A01F-F505CB22FCAC}" destId="{5D827D25-90FA-954C-B4DE-FA28953169D4}" srcOrd="1" destOrd="0" presId="urn:microsoft.com/office/officeart/2008/layout/LinedList"/>
    <dgm:cxn modelId="{2170AC73-752B-CB48-B1CB-BB8E9D062272}" type="presParOf" srcId="{46E4C1AE-9C59-EC47-A7B5-E4AF9DDC797C}" destId="{8FBA04A1-92D6-D844-A9B4-F1710D462F32}" srcOrd="6" destOrd="0" presId="urn:microsoft.com/office/officeart/2008/layout/LinedList"/>
    <dgm:cxn modelId="{8FB7D6F6-E46F-1047-94AA-E30C556E2D41}" type="presParOf" srcId="{46E4C1AE-9C59-EC47-A7B5-E4AF9DDC797C}" destId="{E045F7F5-8ECB-8347-803E-B17CE6304E7A}" srcOrd="7" destOrd="0" presId="urn:microsoft.com/office/officeart/2008/layout/LinedList"/>
    <dgm:cxn modelId="{54F81A6E-6E2D-8E4E-A428-E1960669B075}" type="presParOf" srcId="{E045F7F5-8ECB-8347-803E-B17CE6304E7A}" destId="{E0F3DD51-1034-DB44-A6F2-06EDA171C41B}" srcOrd="0" destOrd="0" presId="urn:microsoft.com/office/officeart/2008/layout/LinedList"/>
    <dgm:cxn modelId="{76FAE992-CC91-D044-BF36-2F84DD132BCC}" type="presParOf" srcId="{E045F7F5-8ECB-8347-803E-B17CE6304E7A}" destId="{34C6BFCA-56E9-C947-B280-1B01E010A5CB}" srcOrd="1" destOrd="0" presId="urn:microsoft.com/office/officeart/2008/layout/LinedList"/>
    <dgm:cxn modelId="{8158B352-D259-B748-AF85-57923F9767D9}" type="presParOf" srcId="{46E4C1AE-9C59-EC47-A7B5-E4AF9DDC797C}" destId="{8024E04C-DF75-CD4D-B193-319CDE695088}" srcOrd="8" destOrd="0" presId="urn:microsoft.com/office/officeart/2008/layout/LinedList"/>
    <dgm:cxn modelId="{92957392-7FE2-A546-A9BC-6D2E5D161EEB}" type="presParOf" srcId="{46E4C1AE-9C59-EC47-A7B5-E4AF9DDC797C}" destId="{D9D00312-2670-554E-B0D9-515007EC944A}" srcOrd="9" destOrd="0" presId="urn:microsoft.com/office/officeart/2008/layout/LinedList"/>
    <dgm:cxn modelId="{086D5D76-D85F-7749-8C9A-21F60C2845A9}" type="presParOf" srcId="{D9D00312-2670-554E-B0D9-515007EC944A}" destId="{D3185ADD-22D6-2A43-AEC5-8929A231B83C}" srcOrd="0" destOrd="0" presId="urn:microsoft.com/office/officeart/2008/layout/LinedList"/>
    <dgm:cxn modelId="{3595B941-15CF-7F48-A56F-9B367DB60172}" type="presParOf" srcId="{D9D00312-2670-554E-B0D9-515007EC944A}" destId="{39674504-7ADB-C742-98CE-244BD984D990}" srcOrd="1" destOrd="0" presId="urn:microsoft.com/office/officeart/2008/layout/LinedList"/>
    <dgm:cxn modelId="{0E4C2C16-1D3D-41B3-8F48-0C2EED2A4634}" type="presParOf" srcId="{46E4C1AE-9C59-EC47-A7B5-E4AF9DDC797C}" destId="{3E62C7DE-72A4-4437-B6A2-A50640ADBAA2}" srcOrd="10" destOrd="0" presId="urn:microsoft.com/office/officeart/2008/layout/LinedList"/>
    <dgm:cxn modelId="{E544725C-E1F4-435A-B80B-6685F77678EB}" type="presParOf" srcId="{46E4C1AE-9C59-EC47-A7B5-E4AF9DDC797C}" destId="{D0C5AF0C-4522-4937-B1F6-6614F7B9D111}" srcOrd="11" destOrd="0" presId="urn:microsoft.com/office/officeart/2008/layout/LinedList"/>
    <dgm:cxn modelId="{1F2A1A9D-881C-4871-BC90-1E16CF5E362D}" type="presParOf" srcId="{D0C5AF0C-4522-4937-B1F6-6614F7B9D111}" destId="{688C4DE2-A9AF-41C0-BFC8-65F32A871F41}" srcOrd="0" destOrd="0" presId="urn:microsoft.com/office/officeart/2008/layout/LinedList"/>
    <dgm:cxn modelId="{EC553C62-302B-4828-9588-8D5F2F643815}" type="presParOf" srcId="{D0C5AF0C-4522-4937-B1F6-6614F7B9D111}" destId="{C3BAF70B-5A73-4661-B0D8-A1048657B088}" srcOrd="1" destOrd="0" presId="urn:microsoft.com/office/officeart/2008/layout/LinedList"/>
    <dgm:cxn modelId="{88FBACF1-BD18-4C10-90EF-CF01C535355B}" type="presParOf" srcId="{46E4C1AE-9C59-EC47-A7B5-E4AF9DDC797C}" destId="{79411C55-719A-4FA3-8171-FC8506854D30}" srcOrd="12" destOrd="0" presId="urn:microsoft.com/office/officeart/2008/layout/LinedList"/>
    <dgm:cxn modelId="{C57302F8-678B-4162-83DE-6CDEA289E7C8}" type="presParOf" srcId="{46E4C1AE-9C59-EC47-A7B5-E4AF9DDC797C}" destId="{45408760-5CB4-4AE9-95EE-A66FD0FADB13}" srcOrd="13" destOrd="0" presId="urn:microsoft.com/office/officeart/2008/layout/LinedList"/>
    <dgm:cxn modelId="{95E16EED-30BB-4318-9FEB-256C00FC4C67}" type="presParOf" srcId="{45408760-5CB4-4AE9-95EE-A66FD0FADB13}" destId="{11E3E2BA-3927-4709-83E1-3110D19FD338}" srcOrd="0" destOrd="0" presId="urn:microsoft.com/office/officeart/2008/layout/LinedList"/>
    <dgm:cxn modelId="{306B5768-2A2F-428C-A8E3-EEFFACCF0042}" type="presParOf" srcId="{45408760-5CB4-4AE9-95EE-A66FD0FADB13}" destId="{BF6E7469-94CD-4F62-BF0F-AF1F2067DB14}" srcOrd="1" destOrd="0" presId="urn:microsoft.com/office/officeart/2008/layout/LinedList"/>
    <dgm:cxn modelId="{4568E552-4BA1-47D1-85C6-EBDA4F017037}" type="presParOf" srcId="{46E4C1AE-9C59-EC47-A7B5-E4AF9DDC797C}" destId="{3950546B-8604-4A68-AAEF-F4247F094AE2}" srcOrd="14" destOrd="0" presId="urn:microsoft.com/office/officeart/2008/layout/LinedList"/>
    <dgm:cxn modelId="{E3B9719A-B223-436A-8B6F-6C8FE8D0922A}" type="presParOf" srcId="{46E4C1AE-9C59-EC47-A7B5-E4AF9DDC797C}" destId="{F98CC947-7383-4CE0-8EFC-19C2455FA721}" srcOrd="15" destOrd="0" presId="urn:microsoft.com/office/officeart/2008/layout/LinedList"/>
    <dgm:cxn modelId="{BAD541CB-99DA-42BE-8BCC-14F1514BCB59}" type="presParOf" srcId="{F98CC947-7383-4CE0-8EFC-19C2455FA721}" destId="{24357B9C-696C-4A59-A70C-D247A9A35767}" srcOrd="0" destOrd="0" presId="urn:microsoft.com/office/officeart/2008/layout/LinedList"/>
    <dgm:cxn modelId="{AA95F901-A01B-4506-B192-797BCC200B46}" type="presParOf" srcId="{F98CC947-7383-4CE0-8EFC-19C2455FA721}" destId="{EFD2A79F-EC7C-4B72-8283-5009AE5E327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471F5D8-287A-4F30-B834-BEEBAE45C3D9}" type="doc">
      <dgm:prSet loTypeId="urn:microsoft.com/office/officeart/2005/8/layout/radial5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D9AD4CB-5130-4AE9-801C-EC597F3A8DF5}">
      <dgm:prSet phldrT="[Text]" custT="1"/>
      <dgm:spPr>
        <a:solidFill>
          <a:srgbClr val="0498CA"/>
        </a:solidFill>
      </dgm:spPr>
      <dgm:t>
        <a:bodyPr/>
        <a:lstStyle/>
        <a:p>
          <a:r>
            <a:rPr lang="en-US" sz="2000" dirty="0"/>
            <a:t>Transport Sector Change Drivers</a:t>
          </a:r>
        </a:p>
      </dgm:t>
    </dgm:pt>
    <dgm:pt modelId="{AFA8E816-7F4F-4D76-80E8-7AA5D95C7700}" type="parTrans" cxnId="{0013DF5D-7BB2-456F-93E8-CE133B0F2502}">
      <dgm:prSet/>
      <dgm:spPr/>
      <dgm:t>
        <a:bodyPr/>
        <a:lstStyle/>
        <a:p>
          <a:endParaRPr lang="en-US"/>
        </a:p>
      </dgm:t>
    </dgm:pt>
    <dgm:pt modelId="{C077B75C-07F9-4CE8-BC9F-6F08F804CB9E}" type="sibTrans" cxnId="{0013DF5D-7BB2-456F-93E8-CE133B0F2502}">
      <dgm:prSet/>
      <dgm:spPr/>
      <dgm:t>
        <a:bodyPr/>
        <a:lstStyle/>
        <a:p>
          <a:endParaRPr lang="en-US"/>
        </a:p>
      </dgm:t>
    </dgm:pt>
    <dgm:pt modelId="{AF35103F-ABBA-4132-A175-E86DC5B71918}">
      <dgm:prSet phldrT="[Text]" custT="1"/>
      <dgm:spPr>
        <a:solidFill>
          <a:srgbClr val="009193"/>
        </a:solidFill>
      </dgm:spPr>
      <dgm:t>
        <a:bodyPr/>
        <a:lstStyle/>
        <a:p>
          <a:r>
            <a:rPr lang="en-US" sz="2000" dirty="0"/>
            <a:t>Technology &amp; 4IR</a:t>
          </a:r>
        </a:p>
      </dgm:t>
    </dgm:pt>
    <dgm:pt modelId="{6A7C8F3A-2764-445A-B206-0321B3450145}" type="parTrans" cxnId="{BFF9A520-252E-4357-AFDC-50B07EBC8BD4}">
      <dgm:prSet/>
      <dgm:spPr>
        <a:solidFill>
          <a:srgbClr val="0498CA"/>
        </a:solidFill>
      </dgm:spPr>
      <dgm:t>
        <a:bodyPr/>
        <a:lstStyle/>
        <a:p>
          <a:endParaRPr lang="en-US"/>
        </a:p>
      </dgm:t>
    </dgm:pt>
    <dgm:pt modelId="{79A78DDA-71F9-41CC-974D-37F59CE05575}" type="sibTrans" cxnId="{BFF9A520-252E-4357-AFDC-50B07EBC8BD4}">
      <dgm:prSet/>
      <dgm:spPr/>
      <dgm:t>
        <a:bodyPr/>
        <a:lstStyle/>
        <a:p>
          <a:endParaRPr lang="en-US"/>
        </a:p>
      </dgm:t>
    </dgm:pt>
    <dgm:pt modelId="{EE87E793-5923-452F-B7BB-3DD2A24CC492}">
      <dgm:prSet phldrT="[Text]" custT="1"/>
      <dgm:spPr>
        <a:solidFill>
          <a:srgbClr val="119971"/>
        </a:solidFill>
      </dgm:spPr>
      <dgm:t>
        <a:bodyPr/>
        <a:lstStyle/>
        <a:p>
          <a:r>
            <a:rPr lang="en-GB" sz="2000" dirty="0"/>
            <a:t>Youth and Female Unemployment (Employment Equity Bill)</a:t>
          </a:r>
          <a:endParaRPr lang="en-US" sz="2000" dirty="0"/>
        </a:p>
      </dgm:t>
    </dgm:pt>
    <dgm:pt modelId="{921EB4A8-4981-49D1-B7E0-5822D968A599}" type="parTrans" cxnId="{A91EC4B1-CCB1-4DD4-B9F6-B56FB80FA2A0}">
      <dgm:prSet/>
      <dgm:spPr>
        <a:solidFill>
          <a:srgbClr val="0498CA"/>
        </a:solidFill>
      </dgm:spPr>
      <dgm:t>
        <a:bodyPr/>
        <a:lstStyle/>
        <a:p>
          <a:endParaRPr lang="en-US"/>
        </a:p>
      </dgm:t>
    </dgm:pt>
    <dgm:pt modelId="{7F03F205-5196-44D3-B121-BB14675E365D}" type="sibTrans" cxnId="{A91EC4B1-CCB1-4DD4-B9F6-B56FB80FA2A0}">
      <dgm:prSet/>
      <dgm:spPr/>
      <dgm:t>
        <a:bodyPr/>
        <a:lstStyle/>
        <a:p>
          <a:endParaRPr lang="en-US"/>
        </a:p>
      </dgm:t>
    </dgm:pt>
    <dgm:pt modelId="{A63D533D-A212-4E0C-B218-22258275C3B9}">
      <dgm:prSet phldrT="[Text]" custT="1"/>
      <dgm:spPr>
        <a:solidFill>
          <a:srgbClr val="119971"/>
        </a:solidFill>
      </dgm:spPr>
      <dgm:t>
        <a:bodyPr/>
        <a:lstStyle/>
        <a:p>
          <a:r>
            <a:rPr lang="en-ZA" sz="2000" dirty="0"/>
            <a:t>National Transport Policies</a:t>
          </a:r>
          <a:endParaRPr lang="en-US" sz="2000" dirty="0"/>
        </a:p>
      </dgm:t>
    </dgm:pt>
    <dgm:pt modelId="{050F4132-955C-40F4-AEA9-388F5D4E9043}" type="parTrans" cxnId="{71FE763D-AC03-4B6C-9B6C-6BA8ADD8C157}">
      <dgm:prSet/>
      <dgm:spPr>
        <a:solidFill>
          <a:srgbClr val="0498CA"/>
        </a:solidFill>
      </dgm:spPr>
      <dgm:t>
        <a:bodyPr/>
        <a:lstStyle/>
        <a:p>
          <a:endParaRPr lang="en-US"/>
        </a:p>
      </dgm:t>
    </dgm:pt>
    <dgm:pt modelId="{01B15FFA-946A-4D80-B60C-0F53CB9D4112}" type="sibTrans" cxnId="{71FE763D-AC03-4B6C-9B6C-6BA8ADD8C157}">
      <dgm:prSet/>
      <dgm:spPr/>
      <dgm:t>
        <a:bodyPr/>
        <a:lstStyle/>
        <a:p>
          <a:endParaRPr lang="en-US"/>
        </a:p>
      </dgm:t>
    </dgm:pt>
    <dgm:pt modelId="{2EC12010-5376-4C03-B81A-F22FD4C15B68}">
      <dgm:prSet phldrT="[Text]" custT="1"/>
      <dgm:spPr>
        <a:solidFill>
          <a:srgbClr val="057977"/>
        </a:solidFill>
      </dgm:spPr>
      <dgm:t>
        <a:bodyPr/>
        <a:lstStyle/>
        <a:p>
          <a:r>
            <a:rPr lang="en-ZA" sz="2000" dirty="0"/>
            <a:t>Misalignment of curriculum</a:t>
          </a:r>
          <a:endParaRPr lang="en-US" sz="2000" dirty="0"/>
        </a:p>
      </dgm:t>
    </dgm:pt>
    <dgm:pt modelId="{8B5C463F-F407-47CF-9857-46C6D68D3219}" type="parTrans" cxnId="{DDD5EA8F-F91C-492B-96D0-9D9D8B60838D}">
      <dgm:prSet/>
      <dgm:spPr>
        <a:solidFill>
          <a:srgbClr val="0498CA"/>
        </a:solidFill>
      </dgm:spPr>
      <dgm:t>
        <a:bodyPr/>
        <a:lstStyle/>
        <a:p>
          <a:endParaRPr lang="en-US"/>
        </a:p>
      </dgm:t>
    </dgm:pt>
    <dgm:pt modelId="{0782B87E-25B6-40D2-A488-C54EB045C4D5}" type="sibTrans" cxnId="{DDD5EA8F-F91C-492B-96D0-9D9D8B60838D}">
      <dgm:prSet/>
      <dgm:spPr/>
      <dgm:t>
        <a:bodyPr/>
        <a:lstStyle/>
        <a:p>
          <a:endParaRPr lang="en-US"/>
        </a:p>
      </dgm:t>
    </dgm:pt>
    <dgm:pt modelId="{99A8FED9-FE02-4520-8470-982ACD75A95A}">
      <dgm:prSet custT="1"/>
      <dgm:spPr>
        <a:solidFill>
          <a:srgbClr val="009193"/>
        </a:solidFill>
      </dgm:spPr>
      <dgm:t>
        <a:bodyPr/>
        <a:lstStyle/>
        <a:p>
          <a:r>
            <a:rPr lang="en-US" sz="2000" dirty="0"/>
            <a:t>Global Trade &amp; Exports </a:t>
          </a:r>
        </a:p>
      </dgm:t>
    </dgm:pt>
    <dgm:pt modelId="{36E5BB9B-CF15-4966-80DF-633C74297651}" type="parTrans" cxnId="{E9E728E4-8707-42F4-A6E9-6DC8FB0A6708}">
      <dgm:prSet/>
      <dgm:spPr>
        <a:solidFill>
          <a:srgbClr val="0498CA"/>
        </a:solidFill>
      </dgm:spPr>
      <dgm:t>
        <a:bodyPr/>
        <a:lstStyle/>
        <a:p>
          <a:endParaRPr lang="en-US" dirty="0"/>
        </a:p>
      </dgm:t>
    </dgm:pt>
    <dgm:pt modelId="{61FE34CA-C8F1-4FF4-8747-947342903EC2}" type="sibTrans" cxnId="{E9E728E4-8707-42F4-A6E9-6DC8FB0A6708}">
      <dgm:prSet/>
      <dgm:spPr/>
      <dgm:t>
        <a:bodyPr/>
        <a:lstStyle/>
        <a:p>
          <a:endParaRPr lang="en-US"/>
        </a:p>
      </dgm:t>
    </dgm:pt>
    <dgm:pt modelId="{272C7391-B0D5-4160-AC27-E8258895771D}">
      <dgm:prSet custT="1"/>
      <dgm:spPr>
        <a:solidFill>
          <a:srgbClr val="057977"/>
        </a:solidFill>
      </dgm:spPr>
      <dgm:t>
        <a:bodyPr/>
        <a:lstStyle/>
        <a:p>
          <a:r>
            <a:rPr lang="en-ZA" sz="2000" dirty="0"/>
            <a:t>Access and success in post school education</a:t>
          </a:r>
          <a:endParaRPr lang="en-US" sz="2000" dirty="0"/>
        </a:p>
      </dgm:t>
    </dgm:pt>
    <dgm:pt modelId="{D8582B30-9848-400A-ACB3-2C6ACC7E54BE}" type="parTrans" cxnId="{0F6410C3-83F4-4ED9-B618-85172F956421}">
      <dgm:prSet/>
      <dgm:spPr>
        <a:solidFill>
          <a:srgbClr val="0498CA"/>
        </a:solidFill>
      </dgm:spPr>
      <dgm:t>
        <a:bodyPr/>
        <a:lstStyle/>
        <a:p>
          <a:endParaRPr lang="en-US"/>
        </a:p>
      </dgm:t>
    </dgm:pt>
    <dgm:pt modelId="{2F3BEC18-3300-4F3F-9ABB-A4E4AC83299E}" type="sibTrans" cxnId="{0F6410C3-83F4-4ED9-B618-85172F956421}">
      <dgm:prSet/>
      <dgm:spPr/>
      <dgm:t>
        <a:bodyPr/>
        <a:lstStyle/>
        <a:p>
          <a:endParaRPr lang="en-US"/>
        </a:p>
      </dgm:t>
    </dgm:pt>
    <dgm:pt modelId="{ADB7BD60-821A-4115-A250-8826443F483C}">
      <dgm:prSet custT="1"/>
      <dgm:spPr>
        <a:solidFill>
          <a:srgbClr val="009193"/>
        </a:solidFill>
      </dgm:spPr>
      <dgm:t>
        <a:bodyPr/>
        <a:lstStyle/>
        <a:p>
          <a:r>
            <a:rPr lang="en-US" sz="2000" dirty="0"/>
            <a:t>Green Economy</a:t>
          </a:r>
        </a:p>
      </dgm:t>
    </dgm:pt>
    <dgm:pt modelId="{2D4D2A8B-E557-48EA-9432-FB51B34C41B9}" type="parTrans" cxnId="{A8BCAC35-D631-4005-BE2C-B9C07014075B}">
      <dgm:prSet/>
      <dgm:spPr>
        <a:solidFill>
          <a:srgbClr val="0498CA"/>
        </a:solidFill>
      </dgm:spPr>
      <dgm:t>
        <a:bodyPr/>
        <a:lstStyle/>
        <a:p>
          <a:endParaRPr lang="en-US"/>
        </a:p>
      </dgm:t>
    </dgm:pt>
    <dgm:pt modelId="{C2EBD3F1-1559-4962-BEAC-C9A9A1984850}" type="sibTrans" cxnId="{A8BCAC35-D631-4005-BE2C-B9C07014075B}">
      <dgm:prSet/>
      <dgm:spPr/>
      <dgm:t>
        <a:bodyPr/>
        <a:lstStyle/>
        <a:p>
          <a:endParaRPr lang="en-US"/>
        </a:p>
      </dgm:t>
    </dgm:pt>
    <dgm:pt modelId="{62730367-7EE9-4A92-B8FB-904A245EB872}" type="pres">
      <dgm:prSet presAssocID="{1471F5D8-287A-4F30-B834-BEEBAE45C3D9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6836103-AFC4-4C84-ADF8-FBAC7117EEFB}" type="pres">
      <dgm:prSet presAssocID="{8D9AD4CB-5130-4AE9-801C-EC597F3A8DF5}" presName="centerShape" presStyleLbl="node0" presStyleIdx="0" presStyleCnt="1" custAng="0" custScaleX="178685" custScaleY="88154"/>
      <dgm:spPr/>
    </dgm:pt>
    <dgm:pt modelId="{86E720B0-C1A3-4BE5-9944-5287165D0BD6}" type="pres">
      <dgm:prSet presAssocID="{6A7C8F3A-2764-445A-B206-0321B3450145}" presName="parTrans" presStyleLbl="sibTrans2D1" presStyleIdx="0" presStyleCnt="7" custScaleX="79881"/>
      <dgm:spPr/>
    </dgm:pt>
    <dgm:pt modelId="{7F3958E1-F8D0-470F-9254-BEAD1C671220}" type="pres">
      <dgm:prSet presAssocID="{6A7C8F3A-2764-445A-B206-0321B3450145}" presName="connectorText" presStyleLbl="sibTrans2D1" presStyleIdx="0" presStyleCnt="7"/>
      <dgm:spPr/>
    </dgm:pt>
    <dgm:pt modelId="{622C06D1-3593-4B34-AD9B-EEE2EB76BDAC}" type="pres">
      <dgm:prSet presAssocID="{AF35103F-ABBA-4132-A175-E86DC5B71918}" presName="node" presStyleLbl="node1" presStyleIdx="0" presStyleCnt="7" custScaleX="153489" custScaleY="52022">
        <dgm:presLayoutVars>
          <dgm:bulletEnabled val="1"/>
        </dgm:presLayoutVars>
      </dgm:prSet>
      <dgm:spPr/>
    </dgm:pt>
    <dgm:pt modelId="{A02329FA-8B61-4835-95C8-0364AC789278}" type="pres">
      <dgm:prSet presAssocID="{36E5BB9B-CF15-4966-80DF-633C74297651}" presName="parTrans" presStyleLbl="sibTrans2D1" presStyleIdx="1" presStyleCnt="7"/>
      <dgm:spPr/>
    </dgm:pt>
    <dgm:pt modelId="{F37E5F33-AA7B-4CF5-9184-0784BFC03311}" type="pres">
      <dgm:prSet presAssocID="{36E5BB9B-CF15-4966-80DF-633C74297651}" presName="connectorText" presStyleLbl="sibTrans2D1" presStyleIdx="1" presStyleCnt="7"/>
      <dgm:spPr/>
    </dgm:pt>
    <dgm:pt modelId="{06407287-A684-45D1-A2AC-99BE9C0FFA9C}" type="pres">
      <dgm:prSet presAssocID="{99A8FED9-FE02-4520-8470-982ACD75A95A}" presName="node" presStyleLbl="node1" presStyleIdx="1" presStyleCnt="7" custScaleX="166593" custScaleY="54469">
        <dgm:presLayoutVars>
          <dgm:bulletEnabled val="1"/>
        </dgm:presLayoutVars>
      </dgm:prSet>
      <dgm:spPr/>
    </dgm:pt>
    <dgm:pt modelId="{991AC63B-0531-4205-9656-1DF09673423B}" type="pres">
      <dgm:prSet presAssocID="{2D4D2A8B-E557-48EA-9432-FB51B34C41B9}" presName="parTrans" presStyleLbl="sibTrans2D1" presStyleIdx="2" presStyleCnt="7"/>
      <dgm:spPr/>
    </dgm:pt>
    <dgm:pt modelId="{383D4E16-53CC-4FA2-B213-26D13720EEF4}" type="pres">
      <dgm:prSet presAssocID="{2D4D2A8B-E557-48EA-9432-FB51B34C41B9}" presName="connectorText" presStyleLbl="sibTrans2D1" presStyleIdx="2" presStyleCnt="7"/>
      <dgm:spPr/>
    </dgm:pt>
    <dgm:pt modelId="{836781B4-5BEF-4910-9E3A-B83EA3292A7B}" type="pres">
      <dgm:prSet presAssocID="{ADB7BD60-821A-4115-A250-8826443F483C}" presName="node" presStyleLbl="node1" presStyleIdx="2" presStyleCnt="7" custScaleX="139956" custScaleY="49029" custRadScaleRad="137018" custRadScaleInc="-54428">
        <dgm:presLayoutVars>
          <dgm:bulletEnabled val="1"/>
        </dgm:presLayoutVars>
      </dgm:prSet>
      <dgm:spPr/>
    </dgm:pt>
    <dgm:pt modelId="{B171FE22-7757-40CD-89F9-738879F3ED7D}" type="pres">
      <dgm:prSet presAssocID="{921EB4A8-4981-49D1-B7E0-5822D968A599}" presName="parTrans" presStyleLbl="sibTrans2D1" presStyleIdx="3" presStyleCnt="7" custScaleX="111104" custLinFactNeighborX="-28446" custLinFactNeighborY="4886"/>
      <dgm:spPr/>
    </dgm:pt>
    <dgm:pt modelId="{DD1483AA-62E3-4D4D-B7C7-5B0C4B3109EF}" type="pres">
      <dgm:prSet presAssocID="{921EB4A8-4981-49D1-B7E0-5822D968A599}" presName="connectorText" presStyleLbl="sibTrans2D1" presStyleIdx="3" presStyleCnt="7"/>
      <dgm:spPr/>
    </dgm:pt>
    <dgm:pt modelId="{41B2A16A-D17A-48F1-994F-C52452FB1291}" type="pres">
      <dgm:prSet presAssocID="{EE87E793-5923-452F-B7BB-3DD2A24CC492}" presName="node" presStyleLbl="node1" presStyleIdx="3" presStyleCnt="7" custScaleX="186009" custScaleY="76882" custRadScaleRad="109678" custRadScaleInc="-105087">
        <dgm:presLayoutVars>
          <dgm:bulletEnabled val="1"/>
        </dgm:presLayoutVars>
      </dgm:prSet>
      <dgm:spPr/>
    </dgm:pt>
    <dgm:pt modelId="{FAEE7587-68B5-45D0-8B05-0F67DA540A83}" type="pres">
      <dgm:prSet presAssocID="{050F4132-955C-40F4-AEA9-388F5D4E9043}" presName="parTrans" presStyleLbl="sibTrans2D1" presStyleIdx="4" presStyleCnt="7"/>
      <dgm:spPr/>
    </dgm:pt>
    <dgm:pt modelId="{1711C428-6BF7-46C1-8345-57B188D0BE4A}" type="pres">
      <dgm:prSet presAssocID="{050F4132-955C-40F4-AEA9-388F5D4E9043}" presName="connectorText" presStyleLbl="sibTrans2D1" presStyleIdx="4" presStyleCnt="7"/>
      <dgm:spPr/>
    </dgm:pt>
    <dgm:pt modelId="{276E2E23-05A7-4DB2-9430-36486C4C5E9B}" type="pres">
      <dgm:prSet presAssocID="{A63D533D-A212-4E0C-B218-22258275C3B9}" presName="node" presStyleLbl="node1" presStyleIdx="4" presStyleCnt="7" custScaleX="158297" custScaleY="61587" custRadScaleRad="80779" custRadScaleInc="668">
        <dgm:presLayoutVars>
          <dgm:bulletEnabled val="1"/>
        </dgm:presLayoutVars>
      </dgm:prSet>
      <dgm:spPr/>
    </dgm:pt>
    <dgm:pt modelId="{6EA72E74-3F2A-4A94-ABDB-2E9413307A4C}" type="pres">
      <dgm:prSet presAssocID="{8B5C463F-F407-47CF-9857-46C6D68D3219}" presName="parTrans" presStyleLbl="sibTrans2D1" presStyleIdx="5" presStyleCnt="7" custScaleX="135342"/>
      <dgm:spPr/>
    </dgm:pt>
    <dgm:pt modelId="{3F7FF168-CC0A-4A4D-B9DE-55D1590C8785}" type="pres">
      <dgm:prSet presAssocID="{8B5C463F-F407-47CF-9857-46C6D68D3219}" presName="connectorText" presStyleLbl="sibTrans2D1" presStyleIdx="5" presStyleCnt="7"/>
      <dgm:spPr/>
    </dgm:pt>
    <dgm:pt modelId="{97835CB7-67EB-4D21-8BED-01657BAED562}" type="pres">
      <dgm:prSet presAssocID="{2EC12010-5376-4C03-B81A-F22FD4C15B68}" presName="node" presStyleLbl="node1" presStyleIdx="5" presStyleCnt="7" custScaleX="143240" custScaleY="64710" custRadScaleRad="136268" custRadScaleInc="36574">
        <dgm:presLayoutVars>
          <dgm:bulletEnabled val="1"/>
        </dgm:presLayoutVars>
      </dgm:prSet>
      <dgm:spPr/>
    </dgm:pt>
    <dgm:pt modelId="{AB5A2AF2-2B53-45B2-90D9-B843C48C5C90}" type="pres">
      <dgm:prSet presAssocID="{D8582B30-9848-400A-ACB3-2C6ACC7E54BE}" presName="parTrans" presStyleLbl="sibTrans2D1" presStyleIdx="6" presStyleCnt="7"/>
      <dgm:spPr/>
    </dgm:pt>
    <dgm:pt modelId="{07EEB1FB-F52E-4125-9E81-EB60D7266D7F}" type="pres">
      <dgm:prSet presAssocID="{D8582B30-9848-400A-ACB3-2C6ACC7E54BE}" presName="connectorText" presStyleLbl="sibTrans2D1" presStyleIdx="6" presStyleCnt="7"/>
      <dgm:spPr/>
    </dgm:pt>
    <dgm:pt modelId="{15DC109C-2BF0-4B3D-A4B9-A7B3D5BB911A}" type="pres">
      <dgm:prSet presAssocID="{272C7391-B0D5-4160-AC27-E8258895771D}" presName="node" presStyleLbl="node1" presStyleIdx="6" presStyleCnt="7" custScaleX="177115" custScaleY="62766" custRadScaleRad="108007" custRadScaleInc="-4962">
        <dgm:presLayoutVars>
          <dgm:bulletEnabled val="1"/>
        </dgm:presLayoutVars>
      </dgm:prSet>
      <dgm:spPr/>
    </dgm:pt>
  </dgm:ptLst>
  <dgm:cxnLst>
    <dgm:cxn modelId="{8CAC5604-D13F-4B77-8517-6AAAA1A20BB7}" type="presOf" srcId="{2EC12010-5376-4C03-B81A-F22FD4C15B68}" destId="{97835CB7-67EB-4D21-8BED-01657BAED562}" srcOrd="0" destOrd="0" presId="urn:microsoft.com/office/officeart/2005/8/layout/radial5"/>
    <dgm:cxn modelId="{B8ECEC10-26ED-4FA4-BD7C-D813D8BE55EC}" type="presOf" srcId="{6A7C8F3A-2764-445A-B206-0321B3450145}" destId="{86E720B0-C1A3-4BE5-9944-5287165D0BD6}" srcOrd="0" destOrd="0" presId="urn:microsoft.com/office/officeart/2005/8/layout/radial5"/>
    <dgm:cxn modelId="{4F2A9A12-B787-425C-98BF-BC279FF8CC1D}" type="presOf" srcId="{D8582B30-9848-400A-ACB3-2C6ACC7E54BE}" destId="{07EEB1FB-F52E-4125-9E81-EB60D7266D7F}" srcOrd="1" destOrd="0" presId="urn:microsoft.com/office/officeart/2005/8/layout/radial5"/>
    <dgm:cxn modelId="{BFF9A520-252E-4357-AFDC-50B07EBC8BD4}" srcId="{8D9AD4CB-5130-4AE9-801C-EC597F3A8DF5}" destId="{AF35103F-ABBA-4132-A175-E86DC5B71918}" srcOrd="0" destOrd="0" parTransId="{6A7C8F3A-2764-445A-B206-0321B3450145}" sibTransId="{79A78DDA-71F9-41CC-974D-37F59CE05575}"/>
    <dgm:cxn modelId="{EC06C62B-2A26-4DA4-92F4-618AC7C050BC}" type="presOf" srcId="{A63D533D-A212-4E0C-B218-22258275C3B9}" destId="{276E2E23-05A7-4DB2-9430-36486C4C5E9B}" srcOrd="0" destOrd="0" presId="urn:microsoft.com/office/officeart/2005/8/layout/radial5"/>
    <dgm:cxn modelId="{51A0182F-A7A3-4BA2-A1F5-9830C34406A1}" type="presOf" srcId="{36E5BB9B-CF15-4966-80DF-633C74297651}" destId="{F37E5F33-AA7B-4CF5-9184-0784BFC03311}" srcOrd="1" destOrd="0" presId="urn:microsoft.com/office/officeart/2005/8/layout/radial5"/>
    <dgm:cxn modelId="{A9F69330-FB46-45AA-A45E-97BF5EF44A67}" type="presOf" srcId="{921EB4A8-4981-49D1-B7E0-5822D968A599}" destId="{B171FE22-7757-40CD-89F9-738879F3ED7D}" srcOrd="0" destOrd="0" presId="urn:microsoft.com/office/officeart/2005/8/layout/radial5"/>
    <dgm:cxn modelId="{B1028932-2758-434A-B345-481EB869A5A2}" type="presOf" srcId="{AF35103F-ABBA-4132-A175-E86DC5B71918}" destId="{622C06D1-3593-4B34-AD9B-EEE2EB76BDAC}" srcOrd="0" destOrd="0" presId="urn:microsoft.com/office/officeart/2005/8/layout/radial5"/>
    <dgm:cxn modelId="{A8BCAC35-D631-4005-BE2C-B9C07014075B}" srcId="{8D9AD4CB-5130-4AE9-801C-EC597F3A8DF5}" destId="{ADB7BD60-821A-4115-A250-8826443F483C}" srcOrd="2" destOrd="0" parTransId="{2D4D2A8B-E557-48EA-9432-FB51B34C41B9}" sibTransId="{C2EBD3F1-1559-4962-BEAC-C9A9A1984850}"/>
    <dgm:cxn modelId="{F6719439-421E-4B4C-A7A5-070137ABD2C6}" type="presOf" srcId="{36E5BB9B-CF15-4966-80DF-633C74297651}" destId="{A02329FA-8B61-4835-95C8-0364AC789278}" srcOrd="0" destOrd="0" presId="urn:microsoft.com/office/officeart/2005/8/layout/radial5"/>
    <dgm:cxn modelId="{71FE763D-AC03-4B6C-9B6C-6BA8ADD8C157}" srcId="{8D9AD4CB-5130-4AE9-801C-EC597F3A8DF5}" destId="{A63D533D-A212-4E0C-B218-22258275C3B9}" srcOrd="4" destOrd="0" parTransId="{050F4132-955C-40F4-AEA9-388F5D4E9043}" sibTransId="{01B15FFA-946A-4D80-B60C-0F53CB9D4112}"/>
    <dgm:cxn modelId="{0013DF5D-7BB2-456F-93E8-CE133B0F2502}" srcId="{1471F5D8-287A-4F30-B834-BEEBAE45C3D9}" destId="{8D9AD4CB-5130-4AE9-801C-EC597F3A8DF5}" srcOrd="0" destOrd="0" parTransId="{AFA8E816-7F4F-4D76-80E8-7AA5D95C7700}" sibTransId="{C077B75C-07F9-4CE8-BC9F-6F08F804CB9E}"/>
    <dgm:cxn modelId="{613ED247-1C34-4F4E-9EB9-EF005471113F}" type="presOf" srcId="{8B5C463F-F407-47CF-9857-46C6D68D3219}" destId="{3F7FF168-CC0A-4A4D-B9DE-55D1590C8785}" srcOrd="1" destOrd="0" presId="urn:microsoft.com/office/officeart/2005/8/layout/radial5"/>
    <dgm:cxn modelId="{D86E414C-956D-4825-95C8-96D80A38F836}" type="presOf" srcId="{8D9AD4CB-5130-4AE9-801C-EC597F3A8DF5}" destId="{46836103-AFC4-4C84-ADF8-FBAC7117EEFB}" srcOrd="0" destOrd="0" presId="urn:microsoft.com/office/officeart/2005/8/layout/radial5"/>
    <dgm:cxn modelId="{EB44C472-8987-4C30-8EBE-CD33863F7C07}" type="presOf" srcId="{050F4132-955C-40F4-AEA9-388F5D4E9043}" destId="{1711C428-6BF7-46C1-8345-57B188D0BE4A}" srcOrd="1" destOrd="0" presId="urn:microsoft.com/office/officeart/2005/8/layout/radial5"/>
    <dgm:cxn modelId="{6711B857-B0DE-4D36-971C-FEDD58DEA58C}" type="presOf" srcId="{2D4D2A8B-E557-48EA-9432-FB51B34C41B9}" destId="{991AC63B-0531-4205-9656-1DF09673423B}" srcOrd="0" destOrd="0" presId="urn:microsoft.com/office/officeart/2005/8/layout/radial5"/>
    <dgm:cxn modelId="{0E43068B-FCCB-453D-A2E8-4B65F39C3CFD}" type="presOf" srcId="{8B5C463F-F407-47CF-9857-46C6D68D3219}" destId="{6EA72E74-3F2A-4A94-ABDB-2E9413307A4C}" srcOrd="0" destOrd="0" presId="urn:microsoft.com/office/officeart/2005/8/layout/radial5"/>
    <dgm:cxn modelId="{EACF508B-735D-4D16-B256-1378EE2AE48A}" type="presOf" srcId="{272C7391-B0D5-4160-AC27-E8258895771D}" destId="{15DC109C-2BF0-4B3D-A4B9-A7B3D5BB911A}" srcOrd="0" destOrd="0" presId="urn:microsoft.com/office/officeart/2005/8/layout/radial5"/>
    <dgm:cxn modelId="{85CCD98D-26AF-454A-919B-49896B4E8726}" type="presOf" srcId="{921EB4A8-4981-49D1-B7E0-5822D968A599}" destId="{DD1483AA-62E3-4D4D-B7C7-5B0C4B3109EF}" srcOrd="1" destOrd="0" presId="urn:microsoft.com/office/officeart/2005/8/layout/radial5"/>
    <dgm:cxn modelId="{DDD5EA8F-F91C-492B-96D0-9D9D8B60838D}" srcId="{8D9AD4CB-5130-4AE9-801C-EC597F3A8DF5}" destId="{2EC12010-5376-4C03-B81A-F22FD4C15B68}" srcOrd="5" destOrd="0" parTransId="{8B5C463F-F407-47CF-9857-46C6D68D3219}" sibTransId="{0782B87E-25B6-40D2-A488-C54EB045C4D5}"/>
    <dgm:cxn modelId="{B6E341A4-B82E-4E1E-A0FA-15F512B8FC1C}" type="presOf" srcId="{050F4132-955C-40F4-AEA9-388F5D4E9043}" destId="{FAEE7587-68B5-45D0-8B05-0F67DA540A83}" srcOrd="0" destOrd="0" presId="urn:microsoft.com/office/officeart/2005/8/layout/radial5"/>
    <dgm:cxn modelId="{A91EC4B1-CCB1-4DD4-B9F6-B56FB80FA2A0}" srcId="{8D9AD4CB-5130-4AE9-801C-EC597F3A8DF5}" destId="{EE87E793-5923-452F-B7BB-3DD2A24CC492}" srcOrd="3" destOrd="0" parTransId="{921EB4A8-4981-49D1-B7E0-5822D968A599}" sibTransId="{7F03F205-5196-44D3-B121-BB14675E365D}"/>
    <dgm:cxn modelId="{97C6DABD-0950-48C8-B563-2B54E1D4F381}" type="presOf" srcId="{EE87E793-5923-452F-B7BB-3DD2A24CC492}" destId="{41B2A16A-D17A-48F1-994F-C52452FB1291}" srcOrd="0" destOrd="0" presId="urn:microsoft.com/office/officeart/2005/8/layout/radial5"/>
    <dgm:cxn modelId="{0F6410C3-83F4-4ED9-B618-85172F956421}" srcId="{8D9AD4CB-5130-4AE9-801C-EC597F3A8DF5}" destId="{272C7391-B0D5-4160-AC27-E8258895771D}" srcOrd="6" destOrd="0" parTransId="{D8582B30-9848-400A-ACB3-2C6ACC7E54BE}" sibTransId="{2F3BEC18-3300-4F3F-9ABB-A4E4AC83299E}"/>
    <dgm:cxn modelId="{DD6B29C4-D83A-4C61-8309-E8F4D07D0E03}" type="presOf" srcId="{6A7C8F3A-2764-445A-B206-0321B3450145}" destId="{7F3958E1-F8D0-470F-9254-BEAD1C671220}" srcOrd="1" destOrd="0" presId="urn:microsoft.com/office/officeart/2005/8/layout/radial5"/>
    <dgm:cxn modelId="{828F65C8-A7F2-44D1-AB7F-3BDFF4972842}" type="presOf" srcId="{99A8FED9-FE02-4520-8470-982ACD75A95A}" destId="{06407287-A684-45D1-A2AC-99BE9C0FFA9C}" srcOrd="0" destOrd="0" presId="urn:microsoft.com/office/officeart/2005/8/layout/radial5"/>
    <dgm:cxn modelId="{970C15CF-2370-4FDA-A022-B5D797616ECF}" type="presOf" srcId="{ADB7BD60-821A-4115-A250-8826443F483C}" destId="{836781B4-5BEF-4910-9E3A-B83EA3292A7B}" srcOrd="0" destOrd="0" presId="urn:microsoft.com/office/officeart/2005/8/layout/radial5"/>
    <dgm:cxn modelId="{E9E728E4-8707-42F4-A6E9-6DC8FB0A6708}" srcId="{8D9AD4CB-5130-4AE9-801C-EC597F3A8DF5}" destId="{99A8FED9-FE02-4520-8470-982ACD75A95A}" srcOrd="1" destOrd="0" parTransId="{36E5BB9B-CF15-4966-80DF-633C74297651}" sibTransId="{61FE34CA-C8F1-4FF4-8747-947342903EC2}"/>
    <dgm:cxn modelId="{ECCD78F0-FD81-428C-A3C5-FAB15C10F945}" type="presOf" srcId="{2D4D2A8B-E557-48EA-9432-FB51B34C41B9}" destId="{383D4E16-53CC-4FA2-B213-26D13720EEF4}" srcOrd="1" destOrd="0" presId="urn:microsoft.com/office/officeart/2005/8/layout/radial5"/>
    <dgm:cxn modelId="{06B375F2-EC1C-449F-9320-FCD9E15127F6}" type="presOf" srcId="{1471F5D8-287A-4F30-B834-BEEBAE45C3D9}" destId="{62730367-7EE9-4A92-B8FB-904A245EB872}" srcOrd="0" destOrd="0" presId="urn:microsoft.com/office/officeart/2005/8/layout/radial5"/>
    <dgm:cxn modelId="{71E8EDF9-35D9-43CB-A5CE-FA8DB7E3ADFA}" type="presOf" srcId="{D8582B30-9848-400A-ACB3-2C6ACC7E54BE}" destId="{AB5A2AF2-2B53-45B2-90D9-B843C48C5C90}" srcOrd="0" destOrd="0" presId="urn:microsoft.com/office/officeart/2005/8/layout/radial5"/>
    <dgm:cxn modelId="{513F556B-F1F8-4466-B8E4-37F93EE401D9}" type="presParOf" srcId="{62730367-7EE9-4A92-B8FB-904A245EB872}" destId="{46836103-AFC4-4C84-ADF8-FBAC7117EEFB}" srcOrd="0" destOrd="0" presId="urn:microsoft.com/office/officeart/2005/8/layout/radial5"/>
    <dgm:cxn modelId="{34374DF2-6E8C-4F2D-AB39-B70DBFF64168}" type="presParOf" srcId="{62730367-7EE9-4A92-B8FB-904A245EB872}" destId="{86E720B0-C1A3-4BE5-9944-5287165D0BD6}" srcOrd="1" destOrd="0" presId="urn:microsoft.com/office/officeart/2005/8/layout/radial5"/>
    <dgm:cxn modelId="{869A72CD-5C67-4A20-A6FD-C6CBD89B9D78}" type="presParOf" srcId="{86E720B0-C1A3-4BE5-9944-5287165D0BD6}" destId="{7F3958E1-F8D0-470F-9254-BEAD1C671220}" srcOrd="0" destOrd="0" presId="urn:microsoft.com/office/officeart/2005/8/layout/radial5"/>
    <dgm:cxn modelId="{95B5CF01-5332-4B01-9CEA-2867D022A7E4}" type="presParOf" srcId="{62730367-7EE9-4A92-B8FB-904A245EB872}" destId="{622C06D1-3593-4B34-AD9B-EEE2EB76BDAC}" srcOrd="2" destOrd="0" presId="urn:microsoft.com/office/officeart/2005/8/layout/radial5"/>
    <dgm:cxn modelId="{42A29F99-AD63-46F7-84A7-1554FF96E9E3}" type="presParOf" srcId="{62730367-7EE9-4A92-B8FB-904A245EB872}" destId="{A02329FA-8B61-4835-95C8-0364AC789278}" srcOrd="3" destOrd="0" presId="urn:microsoft.com/office/officeart/2005/8/layout/radial5"/>
    <dgm:cxn modelId="{EC1E408E-2DEA-4494-AD27-96B16792DE9A}" type="presParOf" srcId="{A02329FA-8B61-4835-95C8-0364AC789278}" destId="{F37E5F33-AA7B-4CF5-9184-0784BFC03311}" srcOrd="0" destOrd="0" presId="urn:microsoft.com/office/officeart/2005/8/layout/radial5"/>
    <dgm:cxn modelId="{6C6F3E07-2FA2-4A4B-B2F6-2F7116C85CA0}" type="presParOf" srcId="{62730367-7EE9-4A92-B8FB-904A245EB872}" destId="{06407287-A684-45D1-A2AC-99BE9C0FFA9C}" srcOrd="4" destOrd="0" presId="urn:microsoft.com/office/officeart/2005/8/layout/radial5"/>
    <dgm:cxn modelId="{9A702E15-A9C6-47CF-B612-48383BBFD82D}" type="presParOf" srcId="{62730367-7EE9-4A92-B8FB-904A245EB872}" destId="{991AC63B-0531-4205-9656-1DF09673423B}" srcOrd="5" destOrd="0" presId="urn:microsoft.com/office/officeart/2005/8/layout/radial5"/>
    <dgm:cxn modelId="{6548A25A-6604-403C-9A5D-63F27A6A6B8A}" type="presParOf" srcId="{991AC63B-0531-4205-9656-1DF09673423B}" destId="{383D4E16-53CC-4FA2-B213-26D13720EEF4}" srcOrd="0" destOrd="0" presId="urn:microsoft.com/office/officeart/2005/8/layout/radial5"/>
    <dgm:cxn modelId="{223D08D1-A458-499E-9EAE-44AF41940722}" type="presParOf" srcId="{62730367-7EE9-4A92-B8FB-904A245EB872}" destId="{836781B4-5BEF-4910-9E3A-B83EA3292A7B}" srcOrd="6" destOrd="0" presId="urn:microsoft.com/office/officeart/2005/8/layout/radial5"/>
    <dgm:cxn modelId="{E2E7873D-7707-4E39-9102-8ADFF78C8D79}" type="presParOf" srcId="{62730367-7EE9-4A92-B8FB-904A245EB872}" destId="{B171FE22-7757-40CD-89F9-738879F3ED7D}" srcOrd="7" destOrd="0" presId="urn:microsoft.com/office/officeart/2005/8/layout/radial5"/>
    <dgm:cxn modelId="{78340A14-3AD1-4CC6-B95C-C22A67E92344}" type="presParOf" srcId="{B171FE22-7757-40CD-89F9-738879F3ED7D}" destId="{DD1483AA-62E3-4D4D-B7C7-5B0C4B3109EF}" srcOrd="0" destOrd="0" presId="urn:microsoft.com/office/officeart/2005/8/layout/radial5"/>
    <dgm:cxn modelId="{95A57296-30D5-4090-B25D-414BB57092BC}" type="presParOf" srcId="{62730367-7EE9-4A92-B8FB-904A245EB872}" destId="{41B2A16A-D17A-48F1-994F-C52452FB1291}" srcOrd="8" destOrd="0" presId="urn:microsoft.com/office/officeart/2005/8/layout/radial5"/>
    <dgm:cxn modelId="{57CF9471-1EE5-45C7-804E-30F2A082AC31}" type="presParOf" srcId="{62730367-7EE9-4A92-B8FB-904A245EB872}" destId="{FAEE7587-68B5-45D0-8B05-0F67DA540A83}" srcOrd="9" destOrd="0" presId="urn:microsoft.com/office/officeart/2005/8/layout/radial5"/>
    <dgm:cxn modelId="{47645CC2-FB81-4F61-B29E-DD7626D46438}" type="presParOf" srcId="{FAEE7587-68B5-45D0-8B05-0F67DA540A83}" destId="{1711C428-6BF7-46C1-8345-57B188D0BE4A}" srcOrd="0" destOrd="0" presId="urn:microsoft.com/office/officeart/2005/8/layout/radial5"/>
    <dgm:cxn modelId="{E3675302-1C77-4D36-93AF-C3144A8C02F3}" type="presParOf" srcId="{62730367-7EE9-4A92-B8FB-904A245EB872}" destId="{276E2E23-05A7-4DB2-9430-36486C4C5E9B}" srcOrd="10" destOrd="0" presId="urn:microsoft.com/office/officeart/2005/8/layout/radial5"/>
    <dgm:cxn modelId="{B36D4D04-68C6-4ECA-B1F0-7A92015ED614}" type="presParOf" srcId="{62730367-7EE9-4A92-B8FB-904A245EB872}" destId="{6EA72E74-3F2A-4A94-ABDB-2E9413307A4C}" srcOrd="11" destOrd="0" presId="urn:microsoft.com/office/officeart/2005/8/layout/radial5"/>
    <dgm:cxn modelId="{3AAB0B72-2D3D-4B3A-9AD9-516155635D33}" type="presParOf" srcId="{6EA72E74-3F2A-4A94-ABDB-2E9413307A4C}" destId="{3F7FF168-CC0A-4A4D-B9DE-55D1590C8785}" srcOrd="0" destOrd="0" presId="urn:microsoft.com/office/officeart/2005/8/layout/radial5"/>
    <dgm:cxn modelId="{244E3B06-CBDE-424B-B59B-24A399F6F245}" type="presParOf" srcId="{62730367-7EE9-4A92-B8FB-904A245EB872}" destId="{97835CB7-67EB-4D21-8BED-01657BAED562}" srcOrd="12" destOrd="0" presId="urn:microsoft.com/office/officeart/2005/8/layout/radial5"/>
    <dgm:cxn modelId="{0D254C3F-2573-432E-9D65-E7C47847C41E}" type="presParOf" srcId="{62730367-7EE9-4A92-B8FB-904A245EB872}" destId="{AB5A2AF2-2B53-45B2-90D9-B843C48C5C90}" srcOrd="13" destOrd="0" presId="urn:microsoft.com/office/officeart/2005/8/layout/radial5"/>
    <dgm:cxn modelId="{702EB3C4-DB11-4009-8D6B-AEAB5C35B6F0}" type="presParOf" srcId="{AB5A2AF2-2B53-45B2-90D9-B843C48C5C90}" destId="{07EEB1FB-F52E-4125-9E81-EB60D7266D7F}" srcOrd="0" destOrd="0" presId="urn:microsoft.com/office/officeart/2005/8/layout/radial5"/>
    <dgm:cxn modelId="{FAF71A07-27B5-4148-A1D8-CC77AD86CFB1}" type="presParOf" srcId="{62730367-7EE9-4A92-B8FB-904A245EB872}" destId="{15DC109C-2BF0-4B3D-A4B9-A7B3D5BB911A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F564C6-0422-1D4B-800A-585A3C5ABB44}">
      <dsp:nvSpPr>
        <dsp:cNvPr id="0" name=""/>
        <dsp:cNvSpPr/>
      </dsp:nvSpPr>
      <dsp:spPr>
        <a:xfrm>
          <a:off x="0" y="0"/>
          <a:ext cx="13092113" cy="0"/>
        </a:xfrm>
        <a:prstGeom prst="line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E9961A-5873-9A4F-9050-6D715D01345D}">
      <dsp:nvSpPr>
        <dsp:cNvPr id="0" name=""/>
        <dsp:cNvSpPr/>
      </dsp:nvSpPr>
      <dsp:spPr>
        <a:xfrm>
          <a:off x="0" y="0"/>
          <a:ext cx="13092113" cy="934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3200" b="1" kern="120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Research and Knowledge tab in the MG System</a:t>
          </a:r>
          <a:endParaRPr lang="en-US" sz="3200" b="1" kern="1200" dirty="0">
            <a:solidFill>
              <a:schemeClr val="accent5">
                <a:lumMod val="75000"/>
              </a:schemeClr>
            </a:solidFill>
            <a:latin typeface="Calibri"/>
            <a:ea typeface="+mn-ea"/>
            <a:cs typeface="+mn-cs"/>
          </a:endParaRPr>
        </a:p>
      </dsp:txBody>
      <dsp:txXfrm>
        <a:off x="0" y="0"/>
        <a:ext cx="13092113" cy="934839"/>
      </dsp:txXfrm>
    </dsp:sp>
    <dsp:sp modelId="{5D6A7C1E-ADCE-0E4B-B2E6-656CC6408012}">
      <dsp:nvSpPr>
        <dsp:cNvPr id="0" name=""/>
        <dsp:cNvSpPr/>
      </dsp:nvSpPr>
      <dsp:spPr>
        <a:xfrm>
          <a:off x="0" y="934839"/>
          <a:ext cx="13092113" cy="0"/>
        </a:xfrm>
        <a:prstGeom prst="line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C34568-6545-504B-937D-AA2CCA34E95E}">
      <dsp:nvSpPr>
        <dsp:cNvPr id="0" name=""/>
        <dsp:cNvSpPr/>
      </dsp:nvSpPr>
      <dsp:spPr>
        <a:xfrm>
          <a:off x="0" y="934839"/>
          <a:ext cx="13092113" cy="934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noProof="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Hard-To-Fill Vacancies (HTFVs)</a:t>
          </a:r>
          <a:endParaRPr lang="en-US" sz="3200" b="1" kern="1200" dirty="0">
            <a:solidFill>
              <a:srgbClr val="4BACC6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0" y="934839"/>
        <a:ext cx="13092113" cy="934839"/>
      </dsp:txXfrm>
    </dsp:sp>
    <dsp:sp modelId="{91090477-0F96-4C41-9293-A10ACE00440A}">
      <dsp:nvSpPr>
        <dsp:cNvPr id="0" name=""/>
        <dsp:cNvSpPr/>
      </dsp:nvSpPr>
      <dsp:spPr>
        <a:xfrm>
          <a:off x="0" y="1869678"/>
          <a:ext cx="13092113" cy="0"/>
        </a:xfrm>
        <a:prstGeom prst="line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676F8D-384C-A347-A2EA-A1231584F1B5}">
      <dsp:nvSpPr>
        <dsp:cNvPr id="0" name=""/>
        <dsp:cNvSpPr/>
      </dsp:nvSpPr>
      <dsp:spPr>
        <a:xfrm>
          <a:off x="0" y="1869678"/>
          <a:ext cx="13092113" cy="934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noProof="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Reasons for HTFVs</a:t>
          </a:r>
          <a:endParaRPr lang="en-US" sz="3200" b="1" kern="1200" dirty="0">
            <a:solidFill>
              <a:srgbClr val="4BACC6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0" y="1869678"/>
        <a:ext cx="13092113" cy="934839"/>
      </dsp:txXfrm>
    </dsp:sp>
    <dsp:sp modelId="{8FBA04A1-92D6-D844-A9B4-F1710D462F32}">
      <dsp:nvSpPr>
        <dsp:cNvPr id="0" name=""/>
        <dsp:cNvSpPr/>
      </dsp:nvSpPr>
      <dsp:spPr>
        <a:xfrm>
          <a:off x="0" y="2804517"/>
          <a:ext cx="13092113" cy="0"/>
        </a:xfrm>
        <a:prstGeom prst="line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F3DD51-1034-DB44-A6F2-06EDA171C41B}">
      <dsp:nvSpPr>
        <dsp:cNvPr id="0" name=""/>
        <dsp:cNvSpPr/>
      </dsp:nvSpPr>
      <dsp:spPr>
        <a:xfrm>
          <a:off x="0" y="2804517"/>
          <a:ext cx="13092113" cy="934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noProof="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Change Drivers affecting Demand and Supply of skills in the Transport Sector</a:t>
          </a:r>
          <a:endParaRPr lang="en-US" sz="3200" b="1" kern="1200" dirty="0">
            <a:solidFill>
              <a:srgbClr val="4BACC6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0" y="2804517"/>
        <a:ext cx="13092113" cy="934839"/>
      </dsp:txXfrm>
    </dsp:sp>
    <dsp:sp modelId="{8024E04C-DF75-CD4D-B193-319CDE695088}">
      <dsp:nvSpPr>
        <dsp:cNvPr id="0" name=""/>
        <dsp:cNvSpPr/>
      </dsp:nvSpPr>
      <dsp:spPr>
        <a:xfrm>
          <a:off x="0" y="3739356"/>
          <a:ext cx="13092113" cy="0"/>
        </a:xfrm>
        <a:prstGeom prst="line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185ADD-22D6-2A43-AEC5-8929A231B83C}">
      <dsp:nvSpPr>
        <dsp:cNvPr id="0" name=""/>
        <dsp:cNvSpPr/>
      </dsp:nvSpPr>
      <dsp:spPr>
        <a:xfrm>
          <a:off x="0" y="3739356"/>
          <a:ext cx="13092113" cy="934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noProof="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Implications of Change Drivers</a:t>
          </a:r>
        </a:p>
      </dsp:txBody>
      <dsp:txXfrm>
        <a:off x="0" y="3739356"/>
        <a:ext cx="13092113" cy="934839"/>
      </dsp:txXfrm>
    </dsp:sp>
    <dsp:sp modelId="{3E62C7DE-72A4-4437-B6A2-A50640ADBAA2}">
      <dsp:nvSpPr>
        <dsp:cNvPr id="0" name=""/>
        <dsp:cNvSpPr/>
      </dsp:nvSpPr>
      <dsp:spPr>
        <a:xfrm>
          <a:off x="0" y="4674195"/>
          <a:ext cx="1309211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8C4DE2-A9AF-41C0-BFC8-65F32A871F41}">
      <dsp:nvSpPr>
        <dsp:cNvPr id="0" name=""/>
        <dsp:cNvSpPr/>
      </dsp:nvSpPr>
      <dsp:spPr>
        <a:xfrm>
          <a:off x="0" y="4674195"/>
          <a:ext cx="13092113" cy="934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3200" b="1" kern="120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Use of WSP/ATR Data for the Sector Skills Plan (SSP) </a:t>
          </a:r>
          <a:endParaRPr lang="en-ZA" sz="3200" b="1" kern="1200" noProof="0" dirty="0">
            <a:solidFill>
              <a:srgbClr val="4BACC6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0" y="4674195"/>
        <a:ext cx="13092113" cy="934839"/>
      </dsp:txXfrm>
    </dsp:sp>
    <dsp:sp modelId="{79411C55-719A-4FA3-8171-FC8506854D30}">
      <dsp:nvSpPr>
        <dsp:cNvPr id="0" name=""/>
        <dsp:cNvSpPr/>
      </dsp:nvSpPr>
      <dsp:spPr>
        <a:xfrm>
          <a:off x="0" y="5609034"/>
          <a:ext cx="1309211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E3E2BA-3927-4709-83E1-3110D19FD338}">
      <dsp:nvSpPr>
        <dsp:cNvPr id="0" name=""/>
        <dsp:cNvSpPr/>
      </dsp:nvSpPr>
      <dsp:spPr>
        <a:xfrm>
          <a:off x="0" y="5609034"/>
          <a:ext cx="13092113" cy="934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3200" b="1" kern="120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The importance of providing accurate WSP/ATR data</a:t>
          </a:r>
          <a:endParaRPr lang="en-US" sz="3200" b="1" kern="1200" dirty="0">
            <a:solidFill>
              <a:srgbClr val="4BACC6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0" y="5609034"/>
        <a:ext cx="13092113" cy="934839"/>
      </dsp:txXfrm>
    </dsp:sp>
    <dsp:sp modelId="{3950546B-8604-4A68-AAEF-F4247F094AE2}">
      <dsp:nvSpPr>
        <dsp:cNvPr id="0" name=""/>
        <dsp:cNvSpPr/>
      </dsp:nvSpPr>
      <dsp:spPr>
        <a:xfrm>
          <a:off x="0" y="6543873"/>
          <a:ext cx="1309211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357B9C-696C-4A59-A70C-D247A9A35767}">
      <dsp:nvSpPr>
        <dsp:cNvPr id="0" name=""/>
        <dsp:cNvSpPr/>
      </dsp:nvSpPr>
      <dsp:spPr>
        <a:xfrm>
          <a:off x="0" y="6543873"/>
          <a:ext cx="13092113" cy="934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noProof="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Sectoral Priority Occupations and Interventions 2024/25</a:t>
          </a:r>
        </a:p>
        <a:p>
          <a:pPr marL="0"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0" y="6543873"/>
        <a:ext cx="13092113" cy="9348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836103-AFC4-4C84-ADF8-FBAC7117EEFB}">
      <dsp:nvSpPr>
        <dsp:cNvPr id="0" name=""/>
        <dsp:cNvSpPr/>
      </dsp:nvSpPr>
      <dsp:spPr>
        <a:xfrm>
          <a:off x="4887046" y="2379993"/>
          <a:ext cx="3256047" cy="1606366"/>
        </a:xfrm>
        <a:prstGeom prst="ellipse">
          <a:avLst/>
        </a:prstGeom>
        <a:solidFill>
          <a:srgbClr val="0498C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Transport Sector Change Drivers</a:t>
          </a:r>
        </a:p>
      </dsp:txBody>
      <dsp:txXfrm>
        <a:off x="5363883" y="2615240"/>
        <a:ext cx="2302373" cy="1135872"/>
      </dsp:txXfrm>
    </dsp:sp>
    <dsp:sp modelId="{86E720B0-C1A3-4BE5-9944-5287165D0BD6}">
      <dsp:nvSpPr>
        <dsp:cNvPr id="0" name=""/>
        <dsp:cNvSpPr/>
      </dsp:nvSpPr>
      <dsp:spPr>
        <a:xfrm rot="16200000">
          <a:off x="6254313" y="1472782"/>
          <a:ext cx="521514" cy="619557"/>
        </a:xfrm>
        <a:prstGeom prst="rightArrow">
          <a:avLst>
            <a:gd name="adj1" fmla="val 60000"/>
            <a:gd name="adj2" fmla="val 50000"/>
          </a:avLst>
        </a:prstGeom>
        <a:solidFill>
          <a:srgbClr val="0498CA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>
        <a:off x="6332540" y="1674920"/>
        <a:ext cx="365060" cy="371735"/>
      </dsp:txXfrm>
    </dsp:sp>
    <dsp:sp modelId="{622C06D1-3593-4B34-AD9B-EEE2EB76BDAC}">
      <dsp:nvSpPr>
        <dsp:cNvPr id="0" name=""/>
        <dsp:cNvSpPr/>
      </dsp:nvSpPr>
      <dsp:spPr>
        <a:xfrm>
          <a:off x="5256457" y="295010"/>
          <a:ext cx="2517226" cy="853163"/>
        </a:xfrm>
        <a:prstGeom prst="ellipse">
          <a:avLst/>
        </a:prstGeom>
        <a:solidFill>
          <a:srgbClr val="0091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Technology &amp; 4IR</a:t>
          </a:r>
        </a:p>
      </dsp:txBody>
      <dsp:txXfrm>
        <a:off x="5625096" y="419953"/>
        <a:ext cx="1779948" cy="603277"/>
      </dsp:txXfrm>
    </dsp:sp>
    <dsp:sp modelId="{A02329FA-8B61-4835-95C8-0364AC789278}">
      <dsp:nvSpPr>
        <dsp:cNvPr id="0" name=""/>
        <dsp:cNvSpPr/>
      </dsp:nvSpPr>
      <dsp:spPr>
        <a:xfrm rot="19285714">
          <a:off x="7451882" y="1977697"/>
          <a:ext cx="372720" cy="619557"/>
        </a:xfrm>
        <a:prstGeom prst="rightArrow">
          <a:avLst>
            <a:gd name="adj1" fmla="val 60000"/>
            <a:gd name="adj2" fmla="val 50000"/>
          </a:avLst>
        </a:prstGeom>
        <a:solidFill>
          <a:srgbClr val="0498CA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 dirty="0"/>
        </a:p>
      </dsp:txBody>
      <dsp:txXfrm>
        <a:off x="7464079" y="2136466"/>
        <a:ext cx="260904" cy="371735"/>
      </dsp:txXfrm>
    </dsp:sp>
    <dsp:sp modelId="{06407287-A684-45D1-A2AC-99BE9C0FFA9C}">
      <dsp:nvSpPr>
        <dsp:cNvPr id="0" name=""/>
        <dsp:cNvSpPr/>
      </dsp:nvSpPr>
      <dsp:spPr>
        <a:xfrm>
          <a:off x="7073547" y="1201756"/>
          <a:ext cx="2732133" cy="893294"/>
        </a:xfrm>
        <a:prstGeom prst="ellipse">
          <a:avLst/>
        </a:prstGeom>
        <a:solidFill>
          <a:srgbClr val="0091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Global Trade &amp; Exports </a:t>
          </a:r>
        </a:p>
      </dsp:txBody>
      <dsp:txXfrm>
        <a:off x="7473659" y="1332576"/>
        <a:ext cx="1931909" cy="631654"/>
      </dsp:txXfrm>
    </dsp:sp>
    <dsp:sp modelId="{991AC63B-0531-4205-9656-1DF09673423B}">
      <dsp:nvSpPr>
        <dsp:cNvPr id="0" name=""/>
        <dsp:cNvSpPr/>
      </dsp:nvSpPr>
      <dsp:spPr>
        <a:xfrm rot="21531682">
          <a:off x="8273664" y="2835286"/>
          <a:ext cx="317873" cy="619557"/>
        </a:xfrm>
        <a:prstGeom prst="rightArrow">
          <a:avLst>
            <a:gd name="adj1" fmla="val 60000"/>
            <a:gd name="adj2" fmla="val 50000"/>
          </a:avLst>
        </a:prstGeom>
        <a:solidFill>
          <a:srgbClr val="0498CA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>
        <a:off x="8273673" y="2960144"/>
        <a:ext cx="222511" cy="371735"/>
      </dsp:txXfrm>
    </dsp:sp>
    <dsp:sp modelId="{836781B4-5BEF-4910-9E3A-B83EA3292A7B}">
      <dsp:nvSpPr>
        <dsp:cNvPr id="0" name=""/>
        <dsp:cNvSpPr/>
      </dsp:nvSpPr>
      <dsp:spPr>
        <a:xfrm>
          <a:off x="8739575" y="2714114"/>
          <a:ext cx="2295285" cy="804077"/>
        </a:xfrm>
        <a:prstGeom prst="ellipse">
          <a:avLst/>
        </a:prstGeom>
        <a:solidFill>
          <a:srgbClr val="0091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Green Economy</a:t>
          </a:r>
        </a:p>
      </dsp:txBody>
      <dsp:txXfrm>
        <a:off x="9075712" y="2831868"/>
        <a:ext cx="1623011" cy="568569"/>
      </dsp:txXfrm>
    </dsp:sp>
    <dsp:sp modelId="{B171FE22-7757-40CD-89F9-738879F3ED7D}">
      <dsp:nvSpPr>
        <dsp:cNvPr id="0" name=""/>
        <dsp:cNvSpPr/>
      </dsp:nvSpPr>
      <dsp:spPr>
        <a:xfrm rot="2235801">
          <a:off x="7361082" y="3774875"/>
          <a:ext cx="395657" cy="619557"/>
        </a:xfrm>
        <a:prstGeom prst="rightArrow">
          <a:avLst>
            <a:gd name="adj1" fmla="val 60000"/>
            <a:gd name="adj2" fmla="val 50000"/>
          </a:avLst>
        </a:prstGeom>
        <a:solidFill>
          <a:srgbClr val="0498CA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>
        <a:off x="7373197" y="3862852"/>
        <a:ext cx="276960" cy="371735"/>
      </dsp:txXfrm>
    </dsp:sp>
    <dsp:sp modelId="{41B2A16A-D17A-48F1-994F-C52452FB1291}">
      <dsp:nvSpPr>
        <dsp:cNvPr id="0" name=""/>
        <dsp:cNvSpPr/>
      </dsp:nvSpPr>
      <dsp:spPr>
        <a:xfrm>
          <a:off x="7138470" y="4187425"/>
          <a:ext cx="3050556" cy="1260868"/>
        </a:xfrm>
        <a:prstGeom prst="ellipse">
          <a:avLst/>
        </a:prstGeom>
        <a:solidFill>
          <a:srgbClr val="11997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Youth and Female Unemployment (Employment Equity Bill)</a:t>
          </a:r>
          <a:endParaRPr lang="en-US" sz="2000" kern="1200" dirty="0"/>
        </a:p>
      </dsp:txBody>
      <dsp:txXfrm>
        <a:off x="7585214" y="4372075"/>
        <a:ext cx="2157068" cy="891568"/>
      </dsp:txXfrm>
    </dsp:sp>
    <dsp:sp modelId="{FAEE7587-68B5-45D0-8B05-0F67DA540A83}">
      <dsp:nvSpPr>
        <dsp:cNvPr id="0" name=""/>
        <dsp:cNvSpPr/>
      </dsp:nvSpPr>
      <dsp:spPr>
        <a:xfrm rot="6953163">
          <a:off x="5864930" y="3902620"/>
          <a:ext cx="301372" cy="619557"/>
        </a:xfrm>
        <a:prstGeom prst="rightArrow">
          <a:avLst>
            <a:gd name="adj1" fmla="val 60000"/>
            <a:gd name="adj2" fmla="val 50000"/>
          </a:avLst>
        </a:prstGeom>
        <a:solidFill>
          <a:srgbClr val="0498CA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 rot="10800000">
        <a:off x="5929872" y="3985861"/>
        <a:ext cx="210960" cy="371735"/>
      </dsp:txXfrm>
    </dsp:sp>
    <dsp:sp modelId="{276E2E23-05A7-4DB2-9430-36486C4C5E9B}">
      <dsp:nvSpPr>
        <dsp:cNvPr id="0" name=""/>
        <dsp:cNvSpPr/>
      </dsp:nvSpPr>
      <dsp:spPr>
        <a:xfrm>
          <a:off x="4348911" y="4467092"/>
          <a:ext cx="2596078" cy="1010029"/>
        </a:xfrm>
        <a:prstGeom prst="ellipse">
          <a:avLst/>
        </a:prstGeom>
        <a:solidFill>
          <a:srgbClr val="11997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2000" kern="1200" dirty="0"/>
            <a:t>National Transport Policies</a:t>
          </a:r>
          <a:endParaRPr lang="en-US" sz="2000" kern="1200" dirty="0"/>
        </a:p>
      </dsp:txBody>
      <dsp:txXfrm>
        <a:off x="4729098" y="4615007"/>
        <a:ext cx="1835704" cy="714199"/>
      </dsp:txXfrm>
    </dsp:sp>
    <dsp:sp modelId="{6EA72E74-3F2A-4A94-ABDB-2E9413307A4C}">
      <dsp:nvSpPr>
        <dsp:cNvPr id="0" name=""/>
        <dsp:cNvSpPr/>
      </dsp:nvSpPr>
      <dsp:spPr>
        <a:xfrm rot="10592856">
          <a:off x="4419481" y="2987508"/>
          <a:ext cx="408204" cy="619557"/>
        </a:xfrm>
        <a:prstGeom prst="rightArrow">
          <a:avLst>
            <a:gd name="adj1" fmla="val 60000"/>
            <a:gd name="adj2" fmla="val 50000"/>
          </a:avLst>
        </a:prstGeom>
        <a:solidFill>
          <a:srgbClr val="0498CA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 rot="10800000">
        <a:off x="4541831" y="3107732"/>
        <a:ext cx="285743" cy="371735"/>
      </dsp:txXfrm>
    </dsp:sp>
    <dsp:sp modelId="{97835CB7-67EB-4D21-8BED-01657BAED562}">
      <dsp:nvSpPr>
        <dsp:cNvPr id="0" name=""/>
        <dsp:cNvSpPr/>
      </dsp:nvSpPr>
      <dsp:spPr>
        <a:xfrm>
          <a:off x="1992235" y="2854549"/>
          <a:ext cx="2349142" cy="1061247"/>
        </a:xfrm>
        <a:prstGeom prst="ellipse">
          <a:avLst/>
        </a:prstGeom>
        <a:solidFill>
          <a:srgbClr val="057977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2000" kern="1200" dirty="0"/>
            <a:t>Misalignment of curriculum</a:t>
          </a:r>
          <a:endParaRPr lang="en-US" sz="2000" kern="1200" dirty="0"/>
        </a:p>
      </dsp:txBody>
      <dsp:txXfrm>
        <a:off x="2336259" y="3009965"/>
        <a:ext cx="1661094" cy="750415"/>
      </dsp:txXfrm>
    </dsp:sp>
    <dsp:sp modelId="{AB5A2AF2-2B53-45B2-90D9-B843C48C5C90}">
      <dsp:nvSpPr>
        <dsp:cNvPr id="0" name=""/>
        <dsp:cNvSpPr/>
      </dsp:nvSpPr>
      <dsp:spPr>
        <a:xfrm rot="13037729">
          <a:off x="5124973" y="1971228"/>
          <a:ext cx="411274" cy="619557"/>
        </a:xfrm>
        <a:prstGeom prst="rightArrow">
          <a:avLst>
            <a:gd name="adj1" fmla="val 60000"/>
            <a:gd name="adj2" fmla="val 50000"/>
          </a:avLst>
        </a:prstGeom>
        <a:solidFill>
          <a:srgbClr val="0498CA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 rot="10800000">
        <a:off x="5235741" y="2132519"/>
        <a:ext cx="287892" cy="371735"/>
      </dsp:txXfrm>
    </dsp:sp>
    <dsp:sp modelId="{15DC109C-2BF0-4B3D-A4B9-A7B3D5BB911A}">
      <dsp:nvSpPr>
        <dsp:cNvPr id="0" name=""/>
        <dsp:cNvSpPr/>
      </dsp:nvSpPr>
      <dsp:spPr>
        <a:xfrm>
          <a:off x="2947684" y="1057529"/>
          <a:ext cx="2904694" cy="1029365"/>
        </a:xfrm>
        <a:prstGeom prst="ellipse">
          <a:avLst/>
        </a:prstGeom>
        <a:solidFill>
          <a:srgbClr val="057977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2000" kern="1200" dirty="0"/>
            <a:t>Access and success in post school education</a:t>
          </a:r>
          <a:endParaRPr lang="en-US" sz="2000" kern="1200" dirty="0"/>
        </a:p>
      </dsp:txBody>
      <dsp:txXfrm>
        <a:off x="3373067" y="1208276"/>
        <a:ext cx="2053928" cy="7278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934A92-5476-9640-930F-F10917E15F7C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2D79D2-D193-9440-ADEC-8A7C358553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005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92251" rtl="0" eaLnBrk="1" latinLnBrk="0" hangingPunct="1">
      <a:defRPr sz="1433" kern="1200">
        <a:solidFill>
          <a:schemeClr val="tx1"/>
        </a:solidFill>
        <a:latin typeface="+mn-lt"/>
        <a:ea typeface="+mn-ea"/>
        <a:cs typeface="+mn-cs"/>
      </a:defRPr>
    </a:lvl1pPr>
    <a:lvl2pPr marL="546125" algn="l" defTabSz="1092251" rtl="0" eaLnBrk="1" latinLnBrk="0" hangingPunct="1">
      <a:defRPr sz="1433" kern="1200">
        <a:solidFill>
          <a:schemeClr val="tx1"/>
        </a:solidFill>
        <a:latin typeface="+mn-lt"/>
        <a:ea typeface="+mn-ea"/>
        <a:cs typeface="+mn-cs"/>
      </a:defRPr>
    </a:lvl2pPr>
    <a:lvl3pPr marL="1092251" algn="l" defTabSz="1092251" rtl="0" eaLnBrk="1" latinLnBrk="0" hangingPunct="1">
      <a:defRPr sz="1433" kern="1200">
        <a:solidFill>
          <a:schemeClr val="tx1"/>
        </a:solidFill>
        <a:latin typeface="+mn-lt"/>
        <a:ea typeface="+mn-ea"/>
        <a:cs typeface="+mn-cs"/>
      </a:defRPr>
    </a:lvl3pPr>
    <a:lvl4pPr marL="1638376" algn="l" defTabSz="1092251" rtl="0" eaLnBrk="1" latinLnBrk="0" hangingPunct="1">
      <a:defRPr sz="1433" kern="1200">
        <a:solidFill>
          <a:schemeClr val="tx1"/>
        </a:solidFill>
        <a:latin typeface="+mn-lt"/>
        <a:ea typeface="+mn-ea"/>
        <a:cs typeface="+mn-cs"/>
      </a:defRPr>
    </a:lvl4pPr>
    <a:lvl5pPr marL="2184502" algn="l" defTabSz="1092251" rtl="0" eaLnBrk="1" latinLnBrk="0" hangingPunct="1">
      <a:defRPr sz="1433" kern="1200">
        <a:solidFill>
          <a:schemeClr val="tx1"/>
        </a:solidFill>
        <a:latin typeface="+mn-lt"/>
        <a:ea typeface="+mn-ea"/>
        <a:cs typeface="+mn-cs"/>
      </a:defRPr>
    </a:lvl5pPr>
    <a:lvl6pPr marL="2730627" algn="l" defTabSz="1092251" rtl="0" eaLnBrk="1" latinLnBrk="0" hangingPunct="1">
      <a:defRPr sz="1433" kern="1200">
        <a:solidFill>
          <a:schemeClr val="tx1"/>
        </a:solidFill>
        <a:latin typeface="+mn-lt"/>
        <a:ea typeface="+mn-ea"/>
        <a:cs typeface="+mn-cs"/>
      </a:defRPr>
    </a:lvl6pPr>
    <a:lvl7pPr marL="3276752" algn="l" defTabSz="1092251" rtl="0" eaLnBrk="1" latinLnBrk="0" hangingPunct="1">
      <a:defRPr sz="1433" kern="1200">
        <a:solidFill>
          <a:schemeClr val="tx1"/>
        </a:solidFill>
        <a:latin typeface="+mn-lt"/>
        <a:ea typeface="+mn-ea"/>
        <a:cs typeface="+mn-cs"/>
      </a:defRPr>
    </a:lvl7pPr>
    <a:lvl8pPr marL="3822878" algn="l" defTabSz="1092251" rtl="0" eaLnBrk="1" latinLnBrk="0" hangingPunct="1">
      <a:defRPr sz="1433" kern="1200">
        <a:solidFill>
          <a:schemeClr val="tx1"/>
        </a:solidFill>
        <a:latin typeface="+mn-lt"/>
        <a:ea typeface="+mn-ea"/>
        <a:cs typeface="+mn-cs"/>
      </a:defRPr>
    </a:lvl8pPr>
    <a:lvl9pPr marL="4369003" algn="l" defTabSz="1092251" rtl="0" eaLnBrk="1" latinLnBrk="0" hangingPunct="1">
      <a:defRPr sz="1433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1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8FFC8F-30A7-964E-BFA8-6599D6585D7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1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6840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1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8FFC8F-30A7-964E-BFA8-6599D6585D7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1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98682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1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8FFC8F-30A7-964E-BFA8-6599D6585D7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1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2337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5241" y="1595990"/>
            <a:ext cx="11052731" cy="3395145"/>
          </a:xfrm>
        </p:spPr>
        <p:txBody>
          <a:bodyPr anchor="b"/>
          <a:lstStyle>
            <a:lvl1pPr algn="ctr">
              <a:defRPr sz="8532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402" y="5122065"/>
            <a:ext cx="9752410" cy="2354478"/>
          </a:xfrm>
        </p:spPr>
        <p:txBody>
          <a:bodyPr/>
          <a:lstStyle>
            <a:lvl1pPr marL="0" indent="0" algn="ctr">
              <a:buNone/>
              <a:defRPr sz="3413"/>
            </a:lvl1pPr>
            <a:lvl2pPr marL="650138" indent="0" algn="ctr">
              <a:buNone/>
              <a:defRPr sz="2844"/>
            </a:lvl2pPr>
            <a:lvl3pPr marL="1300277" indent="0" algn="ctr">
              <a:buNone/>
              <a:defRPr sz="2560"/>
            </a:lvl3pPr>
            <a:lvl4pPr marL="1950415" indent="0" algn="ctr">
              <a:buNone/>
              <a:defRPr sz="2275"/>
            </a:lvl4pPr>
            <a:lvl5pPr marL="2600554" indent="0" algn="ctr">
              <a:buNone/>
              <a:defRPr sz="2275"/>
            </a:lvl5pPr>
            <a:lvl6pPr marL="3250692" indent="0" algn="ctr">
              <a:buNone/>
              <a:defRPr sz="2275"/>
            </a:lvl6pPr>
            <a:lvl7pPr marL="3900830" indent="0" algn="ctr">
              <a:buNone/>
              <a:defRPr sz="2275"/>
            </a:lvl7pPr>
            <a:lvl8pPr marL="4550969" indent="0" algn="ctr">
              <a:buNone/>
              <a:defRPr sz="2275"/>
            </a:lvl8pPr>
            <a:lvl9pPr marL="5201107" indent="0" algn="ctr">
              <a:buNone/>
              <a:defRPr sz="2275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569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09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199" y="2431234"/>
            <a:ext cx="11215271" cy="4056566"/>
          </a:xfrm>
        </p:spPr>
        <p:txBody>
          <a:bodyPr anchor="b"/>
          <a:lstStyle>
            <a:lvl1pPr>
              <a:defRPr sz="8532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199" y="6526176"/>
            <a:ext cx="11215271" cy="2133252"/>
          </a:xfrm>
        </p:spPr>
        <p:txBody>
          <a:bodyPr/>
          <a:lstStyle>
            <a:lvl1pPr marL="0" indent="0">
              <a:buNone/>
              <a:defRPr sz="3413">
                <a:solidFill>
                  <a:schemeClr val="tx1"/>
                </a:solidFill>
              </a:defRPr>
            </a:lvl1pPr>
            <a:lvl2pPr marL="650138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2pPr>
            <a:lvl3pPr marL="1300277" indent="0">
              <a:buNone/>
              <a:defRPr sz="2560">
                <a:solidFill>
                  <a:schemeClr val="tx1">
                    <a:tint val="75000"/>
                  </a:schemeClr>
                </a:solidFill>
              </a:defRPr>
            </a:lvl3pPr>
            <a:lvl4pPr marL="1950415" indent="0">
              <a:buNone/>
              <a:defRPr sz="2275">
                <a:solidFill>
                  <a:schemeClr val="tx1">
                    <a:tint val="75000"/>
                  </a:schemeClr>
                </a:solidFill>
              </a:defRPr>
            </a:lvl4pPr>
            <a:lvl5pPr marL="2600554" indent="0">
              <a:buNone/>
              <a:defRPr sz="2275">
                <a:solidFill>
                  <a:schemeClr val="tx1">
                    <a:tint val="75000"/>
                  </a:schemeClr>
                </a:solidFill>
              </a:defRPr>
            </a:lvl5pPr>
            <a:lvl6pPr marL="3250692" indent="0">
              <a:buNone/>
              <a:defRPr sz="2275">
                <a:solidFill>
                  <a:schemeClr val="tx1">
                    <a:tint val="75000"/>
                  </a:schemeClr>
                </a:solidFill>
              </a:defRPr>
            </a:lvl6pPr>
            <a:lvl7pPr marL="3900830" indent="0">
              <a:buNone/>
              <a:defRPr sz="2275">
                <a:solidFill>
                  <a:schemeClr val="tx1">
                    <a:tint val="75000"/>
                  </a:schemeClr>
                </a:solidFill>
              </a:defRPr>
            </a:lvl7pPr>
            <a:lvl8pPr marL="4550969" indent="0">
              <a:buNone/>
              <a:defRPr sz="2275">
                <a:solidFill>
                  <a:schemeClr val="tx1">
                    <a:tint val="75000"/>
                  </a:schemeClr>
                </a:solidFill>
              </a:defRPr>
            </a:lvl8pPr>
            <a:lvl9pPr marL="5201107" indent="0">
              <a:buNone/>
              <a:defRPr sz="227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094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3971" y="2596022"/>
            <a:ext cx="5526366" cy="61875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82876" y="2596022"/>
            <a:ext cx="5526366" cy="61875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732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665" y="519207"/>
            <a:ext cx="11215271" cy="188493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5666" y="2390598"/>
            <a:ext cx="5500968" cy="1171595"/>
          </a:xfrm>
        </p:spPr>
        <p:txBody>
          <a:bodyPr anchor="b"/>
          <a:lstStyle>
            <a:lvl1pPr marL="0" indent="0">
              <a:buNone/>
              <a:defRPr sz="3413" b="1"/>
            </a:lvl1pPr>
            <a:lvl2pPr marL="650138" indent="0">
              <a:buNone/>
              <a:defRPr sz="2844" b="1"/>
            </a:lvl2pPr>
            <a:lvl3pPr marL="1300277" indent="0">
              <a:buNone/>
              <a:defRPr sz="2560" b="1"/>
            </a:lvl3pPr>
            <a:lvl4pPr marL="1950415" indent="0">
              <a:buNone/>
              <a:defRPr sz="2275" b="1"/>
            </a:lvl4pPr>
            <a:lvl5pPr marL="2600554" indent="0">
              <a:buNone/>
              <a:defRPr sz="2275" b="1"/>
            </a:lvl5pPr>
            <a:lvl6pPr marL="3250692" indent="0">
              <a:buNone/>
              <a:defRPr sz="2275" b="1"/>
            </a:lvl6pPr>
            <a:lvl7pPr marL="3900830" indent="0">
              <a:buNone/>
              <a:defRPr sz="2275" b="1"/>
            </a:lvl7pPr>
            <a:lvl8pPr marL="4550969" indent="0">
              <a:buNone/>
              <a:defRPr sz="2275" b="1"/>
            </a:lvl8pPr>
            <a:lvl9pPr marL="5201107" indent="0">
              <a:buNone/>
              <a:defRPr sz="2275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5666" y="3562194"/>
            <a:ext cx="5500968" cy="523945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82877" y="2390598"/>
            <a:ext cx="5528059" cy="1171595"/>
          </a:xfrm>
        </p:spPr>
        <p:txBody>
          <a:bodyPr anchor="b"/>
          <a:lstStyle>
            <a:lvl1pPr marL="0" indent="0">
              <a:buNone/>
              <a:defRPr sz="3413" b="1"/>
            </a:lvl1pPr>
            <a:lvl2pPr marL="650138" indent="0">
              <a:buNone/>
              <a:defRPr sz="2844" b="1"/>
            </a:lvl2pPr>
            <a:lvl3pPr marL="1300277" indent="0">
              <a:buNone/>
              <a:defRPr sz="2560" b="1"/>
            </a:lvl3pPr>
            <a:lvl4pPr marL="1950415" indent="0">
              <a:buNone/>
              <a:defRPr sz="2275" b="1"/>
            </a:lvl4pPr>
            <a:lvl5pPr marL="2600554" indent="0">
              <a:buNone/>
              <a:defRPr sz="2275" b="1"/>
            </a:lvl5pPr>
            <a:lvl6pPr marL="3250692" indent="0">
              <a:buNone/>
              <a:defRPr sz="2275" b="1"/>
            </a:lvl6pPr>
            <a:lvl7pPr marL="3900830" indent="0">
              <a:buNone/>
              <a:defRPr sz="2275" b="1"/>
            </a:lvl7pPr>
            <a:lvl8pPr marL="4550969" indent="0">
              <a:buNone/>
              <a:defRPr sz="2275" b="1"/>
            </a:lvl8pPr>
            <a:lvl9pPr marL="5201107" indent="0">
              <a:buNone/>
              <a:defRPr sz="2275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82877" y="3562194"/>
            <a:ext cx="5528059" cy="523945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94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117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228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664" y="650134"/>
            <a:ext cx="4193875" cy="2275470"/>
          </a:xfrm>
        </p:spPr>
        <p:txBody>
          <a:bodyPr anchor="b"/>
          <a:lstStyle>
            <a:lvl1pPr>
              <a:defRPr sz="455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8059" y="1404111"/>
            <a:ext cx="6582877" cy="6930250"/>
          </a:xfrm>
        </p:spPr>
        <p:txBody>
          <a:bodyPr/>
          <a:lstStyle>
            <a:lvl1pPr>
              <a:defRPr sz="4550"/>
            </a:lvl1pPr>
            <a:lvl2pPr>
              <a:defRPr sz="3982"/>
            </a:lvl2pPr>
            <a:lvl3pPr>
              <a:defRPr sz="3413"/>
            </a:lvl3pPr>
            <a:lvl4pPr>
              <a:defRPr sz="2844"/>
            </a:lvl4pPr>
            <a:lvl5pPr>
              <a:defRPr sz="2844"/>
            </a:lvl5pPr>
            <a:lvl6pPr>
              <a:defRPr sz="2844"/>
            </a:lvl6pPr>
            <a:lvl7pPr>
              <a:defRPr sz="2844"/>
            </a:lvl7pPr>
            <a:lvl8pPr>
              <a:defRPr sz="2844"/>
            </a:lvl8pPr>
            <a:lvl9pPr>
              <a:defRPr sz="2844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664" y="2925604"/>
            <a:ext cx="4193875" cy="5420043"/>
          </a:xfrm>
        </p:spPr>
        <p:txBody>
          <a:bodyPr/>
          <a:lstStyle>
            <a:lvl1pPr marL="0" indent="0">
              <a:buNone/>
              <a:defRPr sz="2275"/>
            </a:lvl1pPr>
            <a:lvl2pPr marL="650138" indent="0">
              <a:buNone/>
              <a:defRPr sz="1991"/>
            </a:lvl2pPr>
            <a:lvl3pPr marL="1300277" indent="0">
              <a:buNone/>
              <a:defRPr sz="1706"/>
            </a:lvl3pPr>
            <a:lvl4pPr marL="1950415" indent="0">
              <a:buNone/>
              <a:defRPr sz="1422"/>
            </a:lvl4pPr>
            <a:lvl5pPr marL="2600554" indent="0">
              <a:buNone/>
              <a:defRPr sz="1422"/>
            </a:lvl5pPr>
            <a:lvl6pPr marL="3250692" indent="0">
              <a:buNone/>
              <a:defRPr sz="1422"/>
            </a:lvl6pPr>
            <a:lvl7pPr marL="3900830" indent="0">
              <a:buNone/>
              <a:defRPr sz="1422"/>
            </a:lvl7pPr>
            <a:lvl8pPr marL="4550969" indent="0">
              <a:buNone/>
              <a:defRPr sz="1422"/>
            </a:lvl8pPr>
            <a:lvl9pPr marL="5201107" indent="0">
              <a:buNone/>
              <a:defRPr sz="142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49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664" y="650134"/>
            <a:ext cx="4193875" cy="2275470"/>
          </a:xfrm>
        </p:spPr>
        <p:txBody>
          <a:bodyPr anchor="b"/>
          <a:lstStyle>
            <a:lvl1pPr>
              <a:defRPr sz="455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28059" y="1404111"/>
            <a:ext cx="6582877" cy="6930250"/>
          </a:xfrm>
        </p:spPr>
        <p:txBody>
          <a:bodyPr anchor="t"/>
          <a:lstStyle>
            <a:lvl1pPr marL="0" indent="0">
              <a:buNone/>
              <a:defRPr sz="4550"/>
            </a:lvl1pPr>
            <a:lvl2pPr marL="650138" indent="0">
              <a:buNone/>
              <a:defRPr sz="3982"/>
            </a:lvl2pPr>
            <a:lvl3pPr marL="1300277" indent="0">
              <a:buNone/>
              <a:defRPr sz="3413"/>
            </a:lvl3pPr>
            <a:lvl4pPr marL="1950415" indent="0">
              <a:buNone/>
              <a:defRPr sz="2844"/>
            </a:lvl4pPr>
            <a:lvl5pPr marL="2600554" indent="0">
              <a:buNone/>
              <a:defRPr sz="2844"/>
            </a:lvl5pPr>
            <a:lvl6pPr marL="3250692" indent="0">
              <a:buNone/>
              <a:defRPr sz="2844"/>
            </a:lvl6pPr>
            <a:lvl7pPr marL="3900830" indent="0">
              <a:buNone/>
              <a:defRPr sz="2844"/>
            </a:lvl7pPr>
            <a:lvl8pPr marL="4550969" indent="0">
              <a:buNone/>
              <a:defRPr sz="2844"/>
            </a:lvl8pPr>
            <a:lvl9pPr marL="5201107" indent="0">
              <a:buNone/>
              <a:defRPr sz="2844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664" y="2925604"/>
            <a:ext cx="4193875" cy="5420043"/>
          </a:xfrm>
        </p:spPr>
        <p:txBody>
          <a:bodyPr/>
          <a:lstStyle>
            <a:lvl1pPr marL="0" indent="0">
              <a:buNone/>
              <a:defRPr sz="2275"/>
            </a:lvl1pPr>
            <a:lvl2pPr marL="650138" indent="0">
              <a:buNone/>
              <a:defRPr sz="1991"/>
            </a:lvl2pPr>
            <a:lvl3pPr marL="1300277" indent="0">
              <a:buNone/>
              <a:defRPr sz="1706"/>
            </a:lvl3pPr>
            <a:lvl4pPr marL="1950415" indent="0">
              <a:buNone/>
              <a:defRPr sz="1422"/>
            </a:lvl4pPr>
            <a:lvl5pPr marL="2600554" indent="0">
              <a:buNone/>
              <a:defRPr sz="1422"/>
            </a:lvl5pPr>
            <a:lvl6pPr marL="3250692" indent="0">
              <a:buNone/>
              <a:defRPr sz="1422"/>
            </a:lvl6pPr>
            <a:lvl7pPr marL="3900830" indent="0">
              <a:buNone/>
              <a:defRPr sz="1422"/>
            </a:lvl7pPr>
            <a:lvl8pPr marL="4550969" indent="0">
              <a:buNone/>
              <a:defRPr sz="1422"/>
            </a:lvl8pPr>
            <a:lvl9pPr marL="5201107" indent="0">
              <a:buNone/>
              <a:defRPr sz="142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5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618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05425" y="519205"/>
            <a:ext cx="2803818" cy="826438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3972" y="519205"/>
            <a:ext cx="8248913" cy="826438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2068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28950"/>
            <a:ext cx="11053763" cy="209073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6088"/>
            <a:ext cx="9101137" cy="249237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2341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0869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5863"/>
            <a:ext cx="11052175" cy="193833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2175" cy="213201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4247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4888"/>
            <a:ext cx="5773738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7013" y="2274888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2119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81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6750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6750" cy="56181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1515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1560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8285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6725" cy="16510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3175" y="388938"/>
            <a:ext cx="7269163" cy="83216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39938"/>
            <a:ext cx="4276725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3047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7938" y="6826250"/>
            <a:ext cx="7802562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7938" y="871538"/>
            <a:ext cx="7802562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7938" y="7632700"/>
            <a:ext cx="7802562" cy="11445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5470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5713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4175" cy="83200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00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2743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28950"/>
            <a:ext cx="11053763" cy="209073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6088"/>
            <a:ext cx="9101137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6644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1463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4888"/>
            <a:ext cx="11701463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5759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5863"/>
            <a:ext cx="11052175" cy="1938337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2175" cy="21320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9568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1463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4888"/>
            <a:ext cx="5773738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7013" y="2274888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2563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1463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81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6750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6750" cy="56181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3610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1463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2798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87385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6725" cy="165100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3175" y="388938"/>
            <a:ext cx="7269163" cy="832167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39938"/>
            <a:ext cx="4276725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1581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7938" y="6826250"/>
            <a:ext cx="7802562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7938" y="871538"/>
            <a:ext cx="7802562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7938" y="7632700"/>
            <a:ext cx="7802562" cy="1144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94320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1463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4888"/>
            <a:ext cx="11701463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8200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4175" cy="832008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00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361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3971" y="519207"/>
            <a:ext cx="11215271" cy="1884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3971" y="2596022"/>
            <a:ext cx="11215271" cy="6187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71" y="9038674"/>
            <a:ext cx="2925723" cy="519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ABF67-DA71-5B41-AF91-154A8A729C51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07315" y="9038674"/>
            <a:ext cx="4388584" cy="519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83519" y="9038674"/>
            <a:ext cx="2925723" cy="519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925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300277" rtl="0" eaLnBrk="1" latinLnBrk="0" hangingPunct="1">
        <a:lnSpc>
          <a:spcPct val="90000"/>
        </a:lnSpc>
        <a:spcBef>
          <a:spcPct val="0"/>
        </a:spcBef>
        <a:buNone/>
        <a:defRPr sz="625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5069" indent="-325069" algn="l" defTabSz="1300277" rtl="0" eaLnBrk="1" latinLnBrk="0" hangingPunct="1">
        <a:lnSpc>
          <a:spcPct val="90000"/>
        </a:lnSpc>
        <a:spcBef>
          <a:spcPts val="1422"/>
        </a:spcBef>
        <a:buFont typeface="Arial" panose="020B0604020202020204" pitchFamily="34" charset="0"/>
        <a:buChar char="•"/>
        <a:defRPr sz="3982" kern="1200">
          <a:solidFill>
            <a:schemeClr val="tx1"/>
          </a:solidFill>
          <a:latin typeface="+mn-lt"/>
          <a:ea typeface="+mn-ea"/>
          <a:cs typeface="+mn-cs"/>
        </a:defRPr>
      </a:lvl1pPr>
      <a:lvl2pPr marL="975208" indent="-325069" algn="l" defTabSz="1300277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3413" kern="1200">
          <a:solidFill>
            <a:schemeClr val="tx1"/>
          </a:solidFill>
          <a:latin typeface="+mn-lt"/>
          <a:ea typeface="+mn-ea"/>
          <a:cs typeface="+mn-cs"/>
        </a:defRPr>
      </a:lvl2pPr>
      <a:lvl3pPr marL="1625346" indent="-325069" algn="l" defTabSz="1300277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844" kern="1200">
          <a:solidFill>
            <a:schemeClr val="tx1"/>
          </a:solidFill>
          <a:latin typeface="+mn-lt"/>
          <a:ea typeface="+mn-ea"/>
          <a:cs typeface="+mn-cs"/>
        </a:defRPr>
      </a:lvl3pPr>
      <a:lvl4pPr marL="2275484" indent="-325069" algn="l" defTabSz="1300277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4pPr>
      <a:lvl5pPr marL="2925623" indent="-325069" algn="l" defTabSz="1300277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5pPr>
      <a:lvl6pPr marL="3575761" indent="-325069" algn="l" defTabSz="1300277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6pPr>
      <a:lvl7pPr marL="4225900" indent="-325069" algn="l" defTabSz="1300277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7pPr>
      <a:lvl8pPr marL="4876038" indent="-325069" algn="l" defTabSz="1300277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8pPr>
      <a:lvl9pPr marL="5526176" indent="-325069" algn="l" defTabSz="1300277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00277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1pPr>
      <a:lvl2pPr marL="650138" algn="l" defTabSz="1300277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2pPr>
      <a:lvl3pPr marL="1300277" algn="l" defTabSz="1300277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3pPr>
      <a:lvl4pPr marL="1950415" algn="l" defTabSz="1300277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4pPr>
      <a:lvl5pPr marL="2600554" algn="l" defTabSz="1300277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5pPr>
      <a:lvl6pPr marL="3250692" algn="l" defTabSz="1300277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6pPr>
      <a:lvl7pPr marL="3900830" algn="l" defTabSz="1300277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7pPr>
      <a:lvl8pPr marL="4550969" algn="l" defTabSz="1300277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8pPr>
      <a:lvl9pPr marL="5201107" algn="l" defTabSz="1300277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1463" cy="1625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274888"/>
            <a:ext cx="11701463" cy="6435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F779F-0AB2-8F4F-B242-67C63BD759D8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CC5E349-01AC-0045-9DB6-FCC428F00389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9269413" y="5441565"/>
            <a:ext cx="3733800" cy="4330700"/>
          </a:xfrm>
          <a:prstGeom prst="rect">
            <a:avLst/>
          </a:prstGeom>
        </p:spPr>
      </p:pic>
      <p:pic>
        <p:nvPicPr>
          <p:cNvPr id="8" name="Picture 7" descr="A picture containing logo&#10;&#10;Description automatically generated">
            <a:extLst>
              <a:ext uri="{FF2B5EF4-FFF2-40B4-BE49-F238E27FC236}">
                <a16:creationId xmlns:a16="http://schemas.microsoft.com/office/drawing/2014/main" id="{A4E8D572-51BC-7645-BCD9-9D8079C7972D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537416" y="390525"/>
            <a:ext cx="1574917" cy="1111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520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OWERPOINT ARTWORK 3.pdf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3003214" cy="9752410"/>
          </a:xfrm>
          <a:prstGeom prst="rect">
            <a:avLst/>
          </a:prstGeom>
        </p:spPr>
      </p:pic>
      <p:pic>
        <p:nvPicPr>
          <p:cNvPr id="10" name="Picture 9" descr="Logo&#10;&#10;Description automatically generated with low confidence">
            <a:extLst>
              <a:ext uri="{FF2B5EF4-FFF2-40B4-BE49-F238E27FC236}">
                <a16:creationId xmlns:a16="http://schemas.microsoft.com/office/drawing/2014/main" id="{E004CC93-A3CE-4A45-AA69-894BAB2E948B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9599613" y="8142847"/>
            <a:ext cx="34036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196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96C047-4C61-4AC8-BA55-84122CC3CC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2D98D3-420E-482C-8EC8-419D4AF9B41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4" name="Picture 3" descr="Shape, rectangle, square&#10;&#10;Description automatically generated">
            <a:extLst>
              <a:ext uri="{FF2B5EF4-FFF2-40B4-BE49-F238E27FC236}">
                <a16:creationId xmlns:a16="http://schemas.microsoft.com/office/drawing/2014/main" id="{02103A34-10D7-4787-A00F-F750DA2F58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41" y="-753586"/>
            <a:ext cx="13002684" cy="10505599"/>
          </a:xfrm>
          <a:prstGeom prst="rect">
            <a:avLst/>
          </a:prstGeom>
        </p:spPr>
      </p:pic>
      <p:pic>
        <p:nvPicPr>
          <p:cNvPr id="5" name="Picture 4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013167A8-95B0-43E9-8100-34D80F6133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88792"/>
            <a:ext cx="3949700" cy="1968500"/>
          </a:xfrm>
          <a:prstGeom prst="rect">
            <a:avLst/>
          </a:prstGeom>
        </p:spPr>
      </p:pic>
      <p:pic>
        <p:nvPicPr>
          <p:cNvPr id="6" name="Picture 5" descr="A picture containing helmet, vector graphics&#10;&#10;Description automatically generated">
            <a:extLst>
              <a:ext uri="{FF2B5EF4-FFF2-40B4-BE49-F238E27FC236}">
                <a16:creationId xmlns:a16="http://schemas.microsoft.com/office/drawing/2014/main" id="{426BCD4C-E758-4DC7-AC04-260310EA2C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2384" y="753586"/>
            <a:ext cx="7480300" cy="86741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0622AA0-FA88-40EF-A959-A8CA09D55732}"/>
              </a:ext>
            </a:extLst>
          </p:cNvPr>
          <p:cNvSpPr txBox="1"/>
          <p:nvPr/>
        </p:nvSpPr>
        <p:spPr>
          <a:xfrm>
            <a:off x="114299" y="3838845"/>
            <a:ext cx="122415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Ubuntu Medium" panose="020B0504030602030204" pitchFamily="34" charset="0"/>
              </a:rPr>
              <a:t>MANDATORY GRANTS ROADSHOWS 2024/25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0D4F48-5580-4559-8794-26C7C733F597}"/>
              </a:ext>
            </a:extLst>
          </p:cNvPr>
          <p:cNvSpPr txBox="1"/>
          <p:nvPr/>
        </p:nvSpPr>
        <p:spPr>
          <a:xfrm>
            <a:off x="22741" y="7764562"/>
            <a:ext cx="36875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Ubuntu" panose="020B0504030602030204" pitchFamily="34" charset="0"/>
              </a:rPr>
              <a:t>January 2024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EDFD957-D229-B49E-EE65-D1A6E2DEB54F}"/>
              </a:ext>
            </a:extLst>
          </p:cNvPr>
          <p:cNvSpPr txBox="1"/>
          <p:nvPr/>
        </p:nvSpPr>
        <p:spPr>
          <a:xfrm>
            <a:off x="0" y="5687967"/>
            <a:ext cx="10776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Ubuntu Medium" panose="020B0504030602030204" pitchFamily="34" charset="0"/>
              </a:rPr>
              <a:t>RESEARCH AND KNOWLEDGE UNIT</a:t>
            </a:r>
          </a:p>
        </p:txBody>
      </p:sp>
    </p:spTree>
    <p:extLst>
      <p:ext uri="{BB962C8B-B14F-4D97-AF65-F5344CB8AC3E}">
        <p14:creationId xmlns:p14="http://schemas.microsoft.com/office/powerpoint/2010/main" val="1337681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1994D146-61C8-917B-53F0-70E9B8425E29}"/>
              </a:ext>
            </a:extLst>
          </p:cNvPr>
          <p:cNvSpPr txBox="1">
            <a:spLocks/>
          </p:cNvSpPr>
          <p:nvPr/>
        </p:nvSpPr>
        <p:spPr>
          <a:xfrm>
            <a:off x="4567420" y="0"/>
            <a:ext cx="8435793" cy="1162031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4800" b="1" i="0" u="none" strike="noStrike" kern="1200" cap="none" spc="0" normalizeH="0" baseline="0" noProof="0" dirty="0">
                <a:ln>
                  <a:noFill/>
                </a:ln>
                <a:solidFill>
                  <a:srgbClr val="4BACC6">
                    <a:lumMod val="75000"/>
                  </a:srgbClr>
                </a:solidFill>
                <a:effectLst/>
                <a:uLnTx/>
                <a:uFillTx/>
                <a:latin typeface="Calibri"/>
                <a:ea typeface="ＭＳ Ｐゴシック" charset="0"/>
                <a:cs typeface="ＭＳ Ｐゴシック" charset="0"/>
              </a:rPr>
              <a:t>Presentation Outline</a:t>
            </a:r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5B3C7ECF-8396-8FDF-149A-1CEB2405CBA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9784671"/>
              </p:ext>
            </p:extLst>
          </p:nvPr>
        </p:nvGraphicFramePr>
        <p:xfrm>
          <a:off x="-88900" y="2273300"/>
          <a:ext cx="13092113" cy="7478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378320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A4E8D572-51BC-7645-BCD9-9D8079C79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660" y="121414"/>
            <a:ext cx="1454940" cy="15854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C4C9BC3-8F5B-47B1-8172-3D5B34781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4690" y="763808"/>
            <a:ext cx="11140654" cy="664833"/>
          </a:xfrm>
        </p:spPr>
        <p:txBody>
          <a:bodyPr>
            <a:normAutofit fontScale="90000"/>
          </a:bodyPr>
          <a:lstStyle/>
          <a:p>
            <a:r>
              <a:rPr lang="en-ZA" sz="5300" b="1" dirty="0">
                <a:solidFill>
                  <a:srgbClr val="0498CA"/>
                </a:solidFill>
                <a:latin typeface="Calibri"/>
                <a:ea typeface="ＭＳ Ｐゴシック" charset="0"/>
              </a:rPr>
              <a:t>Research and Knowledge tab in the MG System</a:t>
            </a:r>
            <a:br>
              <a:rPr lang="en-GB" sz="4400" dirty="0"/>
            </a:br>
            <a:r>
              <a:rPr lang="en-ZA" sz="4400" b="1" dirty="0">
                <a:solidFill>
                  <a:srgbClr val="009193"/>
                </a:solidFill>
                <a:latin typeface="Ubuntu"/>
              </a:rPr>
              <a:t> </a:t>
            </a:r>
          </a:p>
        </p:txBody>
      </p:sp>
      <p:pic>
        <p:nvPicPr>
          <p:cNvPr id="6" name="Picture 5" descr="A picture containing logo&#10;&#10;Description automatically generated">
            <a:extLst>
              <a:ext uri="{FF2B5EF4-FFF2-40B4-BE49-F238E27FC236}">
                <a16:creationId xmlns:a16="http://schemas.microsoft.com/office/drawing/2014/main" id="{E679B9BA-7A68-1BE3-1E44-B7254F5D74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9413" y="5448609"/>
            <a:ext cx="3733800" cy="43307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3573BA-AE9B-6636-A340-27733E3D1A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0491" y="2138619"/>
            <a:ext cx="1606712" cy="1319798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F78FC54D-FF8F-3EEE-B153-A7657AEB6B8D}"/>
              </a:ext>
            </a:extLst>
          </p:cNvPr>
          <p:cNvSpPr txBox="1">
            <a:spLocks/>
          </p:cNvSpPr>
          <p:nvPr/>
        </p:nvSpPr>
        <p:spPr bwMode="auto">
          <a:xfrm>
            <a:off x="1718216" y="2374818"/>
            <a:ext cx="10224627" cy="1185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l"/>
            <a:r>
              <a:rPr lang="en-ZA" sz="5000" b="1" baseline="30000" dirty="0">
                <a:solidFill>
                  <a:srgbClr val="595959"/>
                </a:solidFill>
                <a:latin typeface="Calibri"/>
              </a:rPr>
              <a:t>Hard-To-Fill Vacancies </a:t>
            </a:r>
            <a:r>
              <a:rPr lang="en-ZA" sz="4000" baseline="30000" dirty="0">
                <a:solidFill>
                  <a:schemeClr val="accent5">
                    <a:lumMod val="75000"/>
                  </a:schemeClr>
                </a:solidFill>
                <a:latin typeface="Calibri"/>
              </a:rPr>
              <a:t>– stakeholders to select a maximum of 10 occupations that are considered HTFVs with OFO codes from a dropdown menu. If NO HTFVs, select None.  Reasons for HTFVs are required.</a:t>
            </a:r>
            <a:endParaRPr lang="en-US" sz="4000" baseline="30000" dirty="0">
              <a:solidFill>
                <a:schemeClr val="accent5">
                  <a:lumMod val="75000"/>
                </a:schemeClr>
              </a:solidFill>
              <a:latin typeface="Calibri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DD95669-72C3-A487-355A-0E87EF8D20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4162051"/>
            <a:ext cx="1565731" cy="1286137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A8750374-F4A8-7931-61C4-7DF6217DBE26}"/>
              </a:ext>
            </a:extLst>
          </p:cNvPr>
          <p:cNvSpPr txBox="1">
            <a:spLocks/>
          </p:cNvSpPr>
          <p:nvPr/>
        </p:nvSpPr>
        <p:spPr bwMode="auto">
          <a:xfrm>
            <a:off x="1565730" y="6898909"/>
            <a:ext cx="10977292" cy="1185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l"/>
            <a:r>
              <a:rPr lang="en-GB" sz="5000" b="1" baseline="30000" dirty="0">
                <a:solidFill>
                  <a:srgbClr val="595959"/>
                </a:solidFill>
                <a:latin typeface="Calibri"/>
              </a:rPr>
              <a:t>Emerging Occupations and Skills</a:t>
            </a:r>
            <a:endParaRPr lang="en-US" sz="5000" b="1" baseline="30000" dirty="0">
              <a:solidFill>
                <a:srgbClr val="595959"/>
              </a:solidFill>
              <a:latin typeface="Calibri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A1286A5-633A-F5A9-F8EF-8553B8092D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90" y="6460387"/>
            <a:ext cx="1565731" cy="1286137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B135ECCE-20C9-86E0-254A-EABD226008F8}"/>
              </a:ext>
            </a:extLst>
          </p:cNvPr>
          <p:cNvSpPr txBox="1">
            <a:spLocks/>
          </p:cNvSpPr>
          <p:nvPr/>
        </p:nvSpPr>
        <p:spPr bwMode="auto">
          <a:xfrm>
            <a:off x="1463600" y="3896939"/>
            <a:ext cx="11539613" cy="226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l"/>
            <a:r>
              <a:rPr lang="en-GB" sz="5000" b="1" baseline="30000" dirty="0">
                <a:solidFill>
                  <a:srgbClr val="595959"/>
                </a:solidFill>
                <a:latin typeface="Calibri"/>
              </a:rPr>
              <a:t>Change Drivers</a:t>
            </a:r>
            <a:r>
              <a:rPr lang="en-GB" sz="3200" b="1" baseline="30000" dirty="0">
                <a:solidFill>
                  <a:srgbClr val="595959"/>
                </a:solidFill>
                <a:latin typeface="Calibri"/>
              </a:rPr>
              <a:t> </a:t>
            </a:r>
            <a:r>
              <a:rPr lang="en-GB" sz="4000" baseline="30000" dirty="0">
                <a:solidFill>
                  <a:schemeClr val="accent5">
                    <a:lumMod val="75000"/>
                  </a:schemeClr>
                </a:solidFill>
                <a:latin typeface="Calibri"/>
              </a:rPr>
              <a:t>– identify 3 change drivers and specify their implications in skills demand and supply.</a:t>
            </a:r>
            <a:endParaRPr lang="en-US" sz="4000" baseline="30000" dirty="0">
              <a:solidFill>
                <a:schemeClr val="accent5">
                  <a:lumMod val="75000"/>
                </a:scheme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220061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A4E8D572-51BC-7645-BCD9-9D8079C79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660" y="121414"/>
            <a:ext cx="1454940" cy="15854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C4C9BC3-8F5B-47B1-8172-3D5B34781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9890" y="763808"/>
            <a:ext cx="11140654" cy="664833"/>
          </a:xfrm>
        </p:spPr>
        <p:txBody>
          <a:bodyPr>
            <a:normAutofit fontScale="90000"/>
          </a:bodyPr>
          <a:lstStyle/>
          <a:p>
            <a:r>
              <a:rPr lang="en-ZA" sz="5300" b="1" dirty="0">
                <a:solidFill>
                  <a:srgbClr val="0498CA"/>
                </a:solidFill>
                <a:latin typeface="Calibri"/>
                <a:ea typeface="ＭＳ Ｐゴシック" charset="0"/>
              </a:rPr>
              <a:t>HARD-TO-FILL Vacancies (HTFVs)</a:t>
            </a:r>
            <a:br>
              <a:rPr lang="en-GB" sz="4400" dirty="0"/>
            </a:br>
            <a:r>
              <a:rPr lang="en-ZA" sz="4400" b="1" dirty="0">
                <a:solidFill>
                  <a:srgbClr val="009193"/>
                </a:solidFill>
                <a:latin typeface="Ubuntu"/>
              </a:rPr>
              <a:t> </a:t>
            </a:r>
          </a:p>
        </p:txBody>
      </p:sp>
      <p:pic>
        <p:nvPicPr>
          <p:cNvPr id="6" name="Picture 5" descr="A picture containing logo&#10;&#10;Description automatically generated">
            <a:extLst>
              <a:ext uri="{FF2B5EF4-FFF2-40B4-BE49-F238E27FC236}">
                <a16:creationId xmlns:a16="http://schemas.microsoft.com/office/drawing/2014/main" id="{E679B9BA-7A68-1BE3-1E44-B7254F5D74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9413" y="5608629"/>
            <a:ext cx="3733800" cy="4330700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49DD3B2-DAB9-5F0C-FEDA-31655862FED8}"/>
              </a:ext>
            </a:extLst>
          </p:cNvPr>
          <p:cNvSpPr/>
          <p:nvPr/>
        </p:nvSpPr>
        <p:spPr>
          <a:xfrm>
            <a:off x="137160" y="1965960"/>
            <a:ext cx="12424410" cy="266319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This is a vacancy (occupation) that an employer was unable to fill </a:t>
            </a:r>
            <a:r>
              <a:rPr lang="en-ZA" sz="2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within 12 months, or it took longer than 12 months for the employer to find a suitably </a:t>
            </a:r>
            <a:r>
              <a:rPr lang="en-ZA" sz="2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qualified and experienced candidate.</a:t>
            </a:r>
            <a:endParaRPr lang="en-ZA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9BDB9A-4813-4717-490C-078136380C7A}"/>
              </a:ext>
            </a:extLst>
          </p:cNvPr>
          <p:cNvSpPr txBox="1"/>
          <p:nvPr/>
        </p:nvSpPr>
        <p:spPr>
          <a:xfrm>
            <a:off x="1048068" y="5867818"/>
            <a:ext cx="5822632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endParaRPr lang="en-ZA" sz="2000" dirty="0">
              <a:solidFill>
                <a:schemeClr val="accent5">
                  <a:lumMod val="7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ZA" sz="2400" dirty="0">
                <a:solidFill>
                  <a:schemeClr val="accent5">
                    <a:lumMod val="75000"/>
                  </a:schemeClr>
                </a:solidFill>
              </a:rPr>
              <a:t>Occupations and their OFO codes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ZA" sz="2400" dirty="0">
                <a:solidFill>
                  <a:schemeClr val="accent5">
                    <a:lumMod val="75000"/>
                  </a:schemeClr>
                </a:solidFill>
              </a:rPr>
              <a:t>Number of people required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ZA" sz="2400" dirty="0">
                <a:solidFill>
                  <a:schemeClr val="accent5">
                    <a:lumMod val="75000"/>
                  </a:schemeClr>
                </a:solidFill>
              </a:rPr>
              <a:t>Reasons for HTFVs</a:t>
            </a:r>
          </a:p>
          <a:p>
            <a:endParaRPr lang="en-ZA" dirty="0"/>
          </a:p>
          <a:p>
            <a:endParaRPr lang="en-ZA" dirty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ZA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095F254-7542-01B0-6615-90A8F51EFC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888" y="5347008"/>
            <a:ext cx="882812" cy="65989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4FA3373B-4D10-1CBC-A611-71F9A0E0FBAE}"/>
              </a:ext>
            </a:extLst>
          </p:cNvPr>
          <p:cNvSpPr txBox="1">
            <a:spLocks/>
          </p:cNvSpPr>
          <p:nvPr/>
        </p:nvSpPr>
        <p:spPr bwMode="auto">
          <a:xfrm>
            <a:off x="1025130" y="5369853"/>
            <a:ext cx="10224627" cy="1185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l"/>
            <a:r>
              <a:rPr lang="en-GB" sz="3600" b="1" baseline="30000" dirty="0">
                <a:solidFill>
                  <a:srgbClr val="595959"/>
                </a:solidFill>
                <a:latin typeface="Calibri"/>
              </a:rPr>
              <a:t>The SSP presents Hard-To-Fill Vacancies for all the 8 sub-sectors in Chapter 3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0384C3F-7DCA-73CD-E91F-2A60632AAE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" y="7658825"/>
            <a:ext cx="882812" cy="65989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48B78483-06C4-DAC5-20F9-70CB089A0AF1}"/>
              </a:ext>
            </a:extLst>
          </p:cNvPr>
          <p:cNvSpPr txBox="1">
            <a:spLocks/>
          </p:cNvSpPr>
          <p:nvPr/>
        </p:nvSpPr>
        <p:spPr bwMode="auto">
          <a:xfrm>
            <a:off x="1048068" y="7613959"/>
            <a:ext cx="11817985" cy="1185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l"/>
            <a:r>
              <a:rPr lang="en-GB" sz="3600" b="1" baseline="30000" dirty="0">
                <a:solidFill>
                  <a:srgbClr val="595959"/>
                </a:solidFill>
                <a:latin typeface="Calibri"/>
              </a:rPr>
              <a:t>Limitations with regards to determining HTFVs include poor alignment between occupations in the workplace and occupations provided by the Organising Framework for Occupations (OFO) </a:t>
            </a:r>
          </a:p>
        </p:txBody>
      </p:sp>
    </p:spTree>
    <p:extLst>
      <p:ext uri="{BB962C8B-B14F-4D97-AF65-F5344CB8AC3E}">
        <p14:creationId xmlns:p14="http://schemas.microsoft.com/office/powerpoint/2010/main" val="39437519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1">
            <a:extLst>
              <a:ext uri="{FF2B5EF4-FFF2-40B4-BE49-F238E27FC236}">
                <a16:creationId xmlns:a16="http://schemas.microsoft.com/office/drawing/2014/main" id="{86E2F50D-9C19-4FEF-8C2F-99A99C9C7E3A}"/>
              </a:ext>
            </a:extLst>
          </p:cNvPr>
          <p:cNvSpPr txBox="1">
            <a:spLocks/>
          </p:cNvSpPr>
          <p:nvPr/>
        </p:nvSpPr>
        <p:spPr bwMode="auto">
          <a:xfrm>
            <a:off x="1333827" y="458681"/>
            <a:ext cx="11702415" cy="1101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4800" b="1" i="0" u="none" strike="noStrike" kern="1200" cap="none" spc="0" normalizeH="0" baseline="0" noProof="0" dirty="0">
                <a:ln>
                  <a:noFill/>
                </a:ln>
                <a:solidFill>
                  <a:srgbClr val="0498CA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Reasons for HTFVs</a:t>
            </a:r>
            <a:endParaRPr kumimoji="0" lang="en-ZA" sz="4800" b="1" i="0" u="none" strike="noStrike" kern="1200" cap="none" spc="0" normalizeH="0" baseline="0" noProof="0" dirty="0">
              <a:ln>
                <a:noFill/>
              </a:ln>
              <a:solidFill>
                <a:srgbClr val="0498CA"/>
              </a:solidFill>
              <a:effectLst/>
              <a:uLnTx/>
              <a:uFillTx/>
              <a:latin typeface="Calibri" charset="0"/>
              <a:ea typeface="ＭＳ Ｐゴシック" charset="0"/>
            </a:endParaRP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5A8EF31D-BD35-423E-B771-F46B76C6CE35}"/>
              </a:ext>
            </a:extLst>
          </p:cNvPr>
          <p:cNvGrpSpPr/>
          <p:nvPr/>
        </p:nvGrpSpPr>
        <p:grpSpPr>
          <a:xfrm>
            <a:off x="3156180" y="2505440"/>
            <a:ext cx="5888438" cy="6041660"/>
            <a:chOff x="3968007" y="4038176"/>
            <a:chExt cx="4523001" cy="3300247"/>
          </a:xfrm>
        </p:grpSpPr>
        <p:sp>
          <p:nvSpPr>
            <p:cNvPr id="4" name="Bent Arrow 4">
              <a:extLst>
                <a:ext uri="{FF2B5EF4-FFF2-40B4-BE49-F238E27FC236}">
                  <a16:creationId xmlns:a16="http://schemas.microsoft.com/office/drawing/2014/main" id="{ABB92899-66DA-47A1-866F-05206A396D7B}"/>
                </a:ext>
              </a:extLst>
            </p:cNvPr>
            <p:cNvSpPr/>
            <p:nvPr/>
          </p:nvSpPr>
          <p:spPr>
            <a:xfrm>
              <a:off x="6414625" y="5247686"/>
              <a:ext cx="2076383" cy="988981"/>
            </a:xfrm>
            <a:prstGeom prst="bentArrow">
              <a:avLst>
                <a:gd name="adj1" fmla="val 25352"/>
                <a:gd name="adj2" fmla="val 24484"/>
                <a:gd name="adj3" fmla="val 27177"/>
                <a:gd name="adj4" fmla="val 42898"/>
              </a:avLst>
            </a:prstGeom>
            <a:solidFill>
              <a:srgbClr val="0498CA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Bent Arrow 5">
              <a:extLst>
                <a:ext uri="{FF2B5EF4-FFF2-40B4-BE49-F238E27FC236}">
                  <a16:creationId xmlns:a16="http://schemas.microsoft.com/office/drawing/2014/main" id="{8AAC9DF5-7E1F-4B07-B4DC-30FFDB078524}"/>
                </a:ext>
              </a:extLst>
            </p:cNvPr>
            <p:cNvSpPr/>
            <p:nvPr/>
          </p:nvSpPr>
          <p:spPr>
            <a:xfrm>
              <a:off x="6215051" y="4038176"/>
              <a:ext cx="1571429" cy="2198489"/>
            </a:xfrm>
            <a:prstGeom prst="bentArrow">
              <a:avLst>
                <a:gd name="adj1" fmla="val 12804"/>
                <a:gd name="adj2" fmla="val 13395"/>
                <a:gd name="adj3" fmla="val 13566"/>
                <a:gd name="adj4" fmla="val 22103"/>
              </a:avLst>
            </a:prstGeom>
            <a:solidFill>
              <a:srgbClr val="057977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Bent Arrow 7">
              <a:extLst>
                <a:ext uri="{FF2B5EF4-FFF2-40B4-BE49-F238E27FC236}">
                  <a16:creationId xmlns:a16="http://schemas.microsoft.com/office/drawing/2014/main" id="{06C817F2-2F42-4152-945D-4BD1F8B6EE3D}"/>
                </a:ext>
              </a:extLst>
            </p:cNvPr>
            <p:cNvSpPr/>
            <p:nvPr/>
          </p:nvSpPr>
          <p:spPr>
            <a:xfrm flipH="1">
              <a:off x="3968007" y="5308345"/>
              <a:ext cx="2076382" cy="988981"/>
            </a:xfrm>
            <a:prstGeom prst="bentArrow">
              <a:avLst>
                <a:gd name="adj1" fmla="val 25352"/>
                <a:gd name="adj2" fmla="val 24484"/>
                <a:gd name="adj3" fmla="val 27177"/>
                <a:gd name="adj4" fmla="val 42898"/>
              </a:avLst>
            </a:prstGeom>
            <a:solidFill>
              <a:srgbClr val="0498CA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Bent Arrow 8">
              <a:extLst>
                <a:ext uri="{FF2B5EF4-FFF2-40B4-BE49-F238E27FC236}">
                  <a16:creationId xmlns:a16="http://schemas.microsoft.com/office/drawing/2014/main" id="{0140742A-3732-482C-8CE9-44131AAF3C42}"/>
                </a:ext>
              </a:extLst>
            </p:cNvPr>
            <p:cNvSpPr/>
            <p:nvPr/>
          </p:nvSpPr>
          <p:spPr>
            <a:xfrm flipH="1">
              <a:off x="4655377" y="4104412"/>
              <a:ext cx="1571429" cy="2198489"/>
            </a:xfrm>
            <a:prstGeom prst="bentArrow">
              <a:avLst>
                <a:gd name="adj1" fmla="val 12804"/>
                <a:gd name="adj2" fmla="val 13395"/>
                <a:gd name="adj3" fmla="val 13566"/>
                <a:gd name="adj4" fmla="val 22103"/>
              </a:avLst>
            </a:prstGeom>
            <a:solidFill>
              <a:srgbClr val="057977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id="{8908C150-2304-4DE3-BE2B-F391D8A608F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2451" y="6236664"/>
              <a:ext cx="1097986" cy="496685"/>
            </a:xfrm>
            <a:custGeom>
              <a:avLst/>
              <a:gdLst>
                <a:gd name="T0" fmla="*/ 1497 w 1497"/>
                <a:gd name="T1" fmla="*/ 0 h 954"/>
                <a:gd name="T2" fmla="*/ 1210 w 1497"/>
                <a:gd name="T3" fmla="*/ 0 h 954"/>
                <a:gd name="T4" fmla="*/ 0 w 1497"/>
                <a:gd name="T5" fmla="*/ 954 h 954"/>
                <a:gd name="T6" fmla="*/ 1094 w 1497"/>
                <a:gd name="T7" fmla="*/ 954 h 954"/>
                <a:gd name="T8" fmla="*/ 1497 w 1497"/>
                <a:gd name="T9" fmla="*/ 0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7" h="954">
                  <a:moveTo>
                    <a:pt x="1497" y="0"/>
                  </a:moveTo>
                  <a:lnTo>
                    <a:pt x="1210" y="0"/>
                  </a:lnTo>
                  <a:lnTo>
                    <a:pt x="0" y="954"/>
                  </a:lnTo>
                  <a:lnTo>
                    <a:pt x="1094" y="954"/>
                  </a:lnTo>
                  <a:lnTo>
                    <a:pt x="1497" y="0"/>
                  </a:lnTo>
                  <a:close/>
                </a:path>
              </a:pathLst>
            </a:custGeom>
            <a:solidFill>
              <a:srgbClr val="009193"/>
            </a:solidFill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34290" tIns="17145" rIns="34290" bIns="1714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90C5B949-83DE-4E0E-9A07-7AA236D087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7338" y="6278180"/>
              <a:ext cx="1689154" cy="496685"/>
            </a:xfrm>
            <a:custGeom>
              <a:avLst/>
              <a:gdLst>
                <a:gd name="T0" fmla="*/ 2303 w 2303"/>
                <a:gd name="T1" fmla="*/ 0 h 954"/>
                <a:gd name="T2" fmla="*/ 2016 w 2303"/>
                <a:gd name="T3" fmla="*/ 0 h 954"/>
                <a:gd name="T4" fmla="*/ 0 w 2303"/>
                <a:gd name="T5" fmla="*/ 954 h 954"/>
                <a:gd name="T6" fmla="*/ 1093 w 2303"/>
                <a:gd name="T7" fmla="*/ 954 h 954"/>
                <a:gd name="T8" fmla="*/ 2303 w 2303"/>
                <a:gd name="T9" fmla="*/ 0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3" h="954">
                  <a:moveTo>
                    <a:pt x="2303" y="0"/>
                  </a:moveTo>
                  <a:lnTo>
                    <a:pt x="2016" y="0"/>
                  </a:lnTo>
                  <a:lnTo>
                    <a:pt x="0" y="954"/>
                  </a:lnTo>
                  <a:lnTo>
                    <a:pt x="1093" y="954"/>
                  </a:lnTo>
                  <a:lnTo>
                    <a:pt x="2303" y="0"/>
                  </a:lnTo>
                  <a:close/>
                </a:path>
              </a:pathLst>
            </a:custGeom>
            <a:solidFill>
              <a:srgbClr val="0498CA"/>
            </a:solidFill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34290" tIns="17145" rIns="34290" bIns="1714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3774E393-8A13-42A2-8779-B7EE68DDB181}"/>
                </a:ext>
              </a:extLst>
            </p:cNvPr>
            <p:cNvSpPr>
              <a:spLocks/>
            </p:cNvSpPr>
            <p:nvPr/>
          </p:nvSpPr>
          <p:spPr bwMode="auto">
            <a:xfrm>
              <a:off x="6208475" y="6236665"/>
              <a:ext cx="1097986" cy="496685"/>
            </a:xfrm>
            <a:custGeom>
              <a:avLst/>
              <a:gdLst>
                <a:gd name="T0" fmla="*/ 287 w 1497"/>
                <a:gd name="T1" fmla="*/ 0 h 954"/>
                <a:gd name="T2" fmla="*/ 0 w 1497"/>
                <a:gd name="T3" fmla="*/ 0 h 954"/>
                <a:gd name="T4" fmla="*/ 403 w 1497"/>
                <a:gd name="T5" fmla="*/ 954 h 954"/>
                <a:gd name="T6" fmla="*/ 1497 w 1497"/>
                <a:gd name="T7" fmla="*/ 954 h 954"/>
                <a:gd name="T8" fmla="*/ 287 w 1497"/>
                <a:gd name="T9" fmla="*/ 0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7" h="954">
                  <a:moveTo>
                    <a:pt x="287" y="0"/>
                  </a:moveTo>
                  <a:lnTo>
                    <a:pt x="0" y="0"/>
                  </a:lnTo>
                  <a:lnTo>
                    <a:pt x="403" y="954"/>
                  </a:lnTo>
                  <a:lnTo>
                    <a:pt x="1497" y="954"/>
                  </a:lnTo>
                  <a:lnTo>
                    <a:pt x="287" y="0"/>
                  </a:lnTo>
                  <a:close/>
                </a:path>
              </a:pathLst>
            </a:custGeom>
            <a:solidFill>
              <a:srgbClr val="009193"/>
            </a:solidFill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34290" tIns="17145" rIns="34290" bIns="1714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F751C289-B591-421A-BB38-8936B7F19A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414173" y="6236665"/>
              <a:ext cx="1689154" cy="496685"/>
            </a:xfrm>
            <a:custGeom>
              <a:avLst/>
              <a:gdLst>
                <a:gd name="T0" fmla="*/ 287 w 2303"/>
                <a:gd name="T1" fmla="*/ 0 h 954"/>
                <a:gd name="T2" fmla="*/ 0 w 2303"/>
                <a:gd name="T3" fmla="*/ 0 h 954"/>
                <a:gd name="T4" fmla="*/ 1210 w 2303"/>
                <a:gd name="T5" fmla="*/ 954 h 954"/>
                <a:gd name="T6" fmla="*/ 2303 w 2303"/>
                <a:gd name="T7" fmla="*/ 954 h 954"/>
                <a:gd name="T8" fmla="*/ 287 w 2303"/>
                <a:gd name="T9" fmla="*/ 0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3" h="954">
                  <a:moveTo>
                    <a:pt x="287" y="0"/>
                  </a:moveTo>
                  <a:lnTo>
                    <a:pt x="0" y="0"/>
                  </a:lnTo>
                  <a:lnTo>
                    <a:pt x="1210" y="954"/>
                  </a:lnTo>
                  <a:lnTo>
                    <a:pt x="2303" y="954"/>
                  </a:lnTo>
                  <a:lnTo>
                    <a:pt x="287" y="0"/>
                  </a:lnTo>
                  <a:close/>
                </a:path>
              </a:pathLst>
            </a:custGeom>
            <a:solidFill>
              <a:srgbClr val="0498CA"/>
            </a:solidFill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34290" tIns="17145" rIns="34290" bIns="1714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Rectangle 6">
              <a:extLst>
                <a:ext uri="{FF2B5EF4-FFF2-40B4-BE49-F238E27FC236}">
                  <a16:creationId xmlns:a16="http://schemas.microsoft.com/office/drawing/2014/main" id="{93C51357-4608-478C-A57E-084AFCF05C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86678" y="6733349"/>
              <a:ext cx="801670" cy="605073"/>
            </a:xfrm>
            <a:prstGeom prst="rect">
              <a:avLst/>
            </a:prstGeom>
            <a:solidFill>
              <a:srgbClr val="0498CA"/>
            </a:solidFill>
            <a:ln w="0" cap="flat">
              <a:solidFill>
                <a:srgbClr val="0498CA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34290" tIns="17145" rIns="34290" bIns="1714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Rectangle 5">
              <a:extLst>
                <a:ext uri="{FF2B5EF4-FFF2-40B4-BE49-F238E27FC236}">
                  <a16:creationId xmlns:a16="http://schemas.microsoft.com/office/drawing/2014/main" id="{02CFEB62-93D2-46FD-801B-28EE13EFF4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78645" y="6733350"/>
              <a:ext cx="802402" cy="605073"/>
            </a:xfrm>
            <a:prstGeom prst="rect">
              <a:avLst/>
            </a:prstGeom>
            <a:solidFill>
              <a:srgbClr val="057977"/>
            </a:solidFill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34290" tIns="17145" rIns="34290" bIns="1714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Rectangle 8">
              <a:extLst>
                <a:ext uri="{FF2B5EF4-FFF2-40B4-BE49-F238E27FC236}">
                  <a16:creationId xmlns:a16="http://schemas.microsoft.com/office/drawing/2014/main" id="{6D3689E7-3FF3-4A92-91A3-8D67F5C2E6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04059" y="6733350"/>
              <a:ext cx="802402" cy="605073"/>
            </a:xfrm>
            <a:prstGeom prst="rect">
              <a:avLst/>
            </a:prstGeom>
            <a:solidFill>
              <a:srgbClr val="009193"/>
            </a:solidFill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34290" tIns="17145" rIns="34290" bIns="1714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Rectangle 9">
              <a:extLst>
                <a:ext uri="{FF2B5EF4-FFF2-40B4-BE49-F238E27FC236}">
                  <a16:creationId xmlns:a16="http://schemas.microsoft.com/office/drawing/2014/main" id="{EEC26246-EBE2-4B09-86F0-C8699930C1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01658" y="6733350"/>
              <a:ext cx="801670" cy="605073"/>
            </a:xfrm>
            <a:prstGeom prst="rect">
              <a:avLst/>
            </a:prstGeom>
            <a:solidFill>
              <a:srgbClr val="0498CA"/>
            </a:solidFill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34290" tIns="17145" rIns="34290" bIns="1714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8FF62A8-C128-8DD6-0E0D-C18C27DE7E52}"/>
              </a:ext>
            </a:extLst>
          </p:cNvPr>
          <p:cNvSpPr txBox="1"/>
          <p:nvPr/>
        </p:nvSpPr>
        <p:spPr>
          <a:xfrm>
            <a:off x="8142721" y="2547219"/>
            <a:ext cx="5024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1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2800" b="1" i="0" u="none" strike="noStrike" kern="1200" cap="none" spc="0" normalizeH="0" baseline="0" noProof="0" dirty="0">
                <a:ln>
                  <a:noFill/>
                </a:ln>
                <a:solidFill>
                  <a:srgbClr val="0498C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Lack of work readiness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9CF6A93-ACA1-9EFF-A61C-1C6696E07287}"/>
              </a:ext>
            </a:extLst>
          </p:cNvPr>
          <p:cNvSpPr txBox="1"/>
          <p:nvPr/>
        </p:nvSpPr>
        <p:spPr>
          <a:xfrm>
            <a:off x="9059937" y="4781840"/>
            <a:ext cx="41074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1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498C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Lack of individuals who meet equity demands</a:t>
            </a:r>
            <a:endParaRPr kumimoji="0" lang="en-ZA" sz="2800" b="1" i="0" u="none" strike="noStrike" kern="1200" cap="none" spc="0" normalizeH="0" baseline="0" noProof="0" dirty="0">
              <a:ln>
                <a:noFill/>
              </a:ln>
              <a:solidFill>
                <a:srgbClr val="0498CA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D9520F5-4C1A-E53F-B9A6-70E1E51F5A67}"/>
              </a:ext>
            </a:extLst>
          </p:cNvPr>
          <p:cNvSpPr txBox="1"/>
          <p:nvPr/>
        </p:nvSpPr>
        <p:spPr>
          <a:xfrm>
            <a:off x="346692" y="4969758"/>
            <a:ext cx="33035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1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2800" b="1" i="0" u="none" strike="noStrike" kern="1200" cap="none" spc="0" normalizeH="0" baseline="0" noProof="0" dirty="0">
                <a:ln>
                  <a:noFill/>
                </a:ln>
                <a:solidFill>
                  <a:srgbClr val="0498C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 practical experience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2AE3B06-0452-E88E-E45F-9013E8FEBD93}"/>
              </a:ext>
            </a:extLst>
          </p:cNvPr>
          <p:cNvSpPr txBox="1"/>
          <p:nvPr/>
        </p:nvSpPr>
        <p:spPr>
          <a:xfrm>
            <a:off x="53508" y="2392131"/>
            <a:ext cx="4454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1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498C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Lack of qualified and experienced professionals</a:t>
            </a:r>
            <a:endParaRPr kumimoji="0" lang="en-ZA" sz="2800" b="1" i="0" u="none" strike="noStrike" kern="1200" cap="none" spc="0" normalizeH="0" baseline="0" noProof="0" dirty="0">
              <a:ln>
                <a:noFill/>
              </a:ln>
              <a:solidFill>
                <a:srgbClr val="0498CA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2262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832141384"/>
              </p:ext>
            </p:extLst>
          </p:nvPr>
        </p:nvGraphicFramePr>
        <p:xfrm>
          <a:off x="1" y="3425581"/>
          <a:ext cx="13003212" cy="6326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2156059" y="85634"/>
            <a:ext cx="11536582" cy="1625600"/>
          </a:xfrm>
        </p:spPr>
        <p:txBody>
          <a:bodyPr>
            <a:noAutofit/>
          </a:bodyPr>
          <a:lstStyle/>
          <a:p>
            <a:pPr algn="l">
              <a:spcBef>
                <a:spcPct val="20000"/>
              </a:spcBef>
            </a:pPr>
            <a:r>
              <a:rPr lang="en-ZA" sz="5688" b="1" baseline="27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rPr>
              <a:t> </a:t>
            </a:r>
            <a:r>
              <a:rPr lang="en-ZA" sz="4000" b="1" dirty="0">
                <a:solidFill>
                  <a:srgbClr val="0498CA"/>
                </a:solidFill>
                <a:latin typeface="Calibri"/>
                <a:ea typeface="ＭＳ Ｐゴシック" charset="0"/>
              </a:rPr>
              <a:t>Change drivers affecting demand and supply of</a:t>
            </a:r>
            <a:br>
              <a:rPr lang="en-ZA" sz="4000" b="1" dirty="0">
                <a:solidFill>
                  <a:srgbClr val="0498CA"/>
                </a:solidFill>
                <a:latin typeface="Calibri"/>
                <a:ea typeface="ＭＳ Ｐゴシック" charset="0"/>
              </a:rPr>
            </a:br>
            <a:r>
              <a:rPr lang="en-ZA" sz="4000" b="1" dirty="0">
                <a:solidFill>
                  <a:srgbClr val="0498CA"/>
                </a:solidFill>
                <a:latin typeface="Calibri"/>
                <a:ea typeface="ＭＳ Ｐゴシック" charset="0"/>
              </a:rPr>
              <a:t> skills in the Transport sector. 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53359E8-7324-34A6-1B4A-33169183252C}"/>
              </a:ext>
            </a:extLst>
          </p:cNvPr>
          <p:cNvSpPr/>
          <p:nvPr/>
        </p:nvSpPr>
        <p:spPr>
          <a:xfrm>
            <a:off x="266700" y="1711234"/>
            <a:ext cx="12585700" cy="1260566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Factors that are driving change in the sector influencing the demand and supply of skills either positively or negatively. They impact on th</a:t>
            </a:r>
            <a:r>
              <a:rPr lang="en-ZA" sz="24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way work is done in the sector.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0424980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499292" y="4589124"/>
            <a:ext cx="12360780" cy="302702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5688" b="1" baseline="27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 Are there any </a:t>
            </a:r>
            <a:r>
              <a:rPr lang="en-ZA" sz="5688" b="1" baseline="27000" dirty="0">
                <a:solidFill>
                  <a:srgbClr val="00B0F0"/>
                </a:solidFill>
              </a:rPr>
              <a:t>emerging</a:t>
            </a:r>
            <a:r>
              <a:rPr lang="en-ZA" sz="5688" b="1" baseline="27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technological </a:t>
            </a:r>
            <a:r>
              <a:rPr lang="en-ZA" sz="5688" b="1" baseline="27000" dirty="0">
                <a:solidFill>
                  <a:srgbClr val="00B0F0"/>
                </a:solidFill>
              </a:rPr>
              <a:t>occupations </a:t>
            </a:r>
            <a:r>
              <a:rPr lang="en-ZA" sz="5688" b="1" baseline="27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and/or </a:t>
            </a:r>
            <a:r>
              <a:rPr lang="en-ZA" sz="5688" b="1" baseline="27000" dirty="0">
                <a:solidFill>
                  <a:srgbClr val="00B0F0"/>
                </a:solidFill>
              </a:rPr>
              <a:t>skills</a:t>
            </a:r>
            <a:r>
              <a:rPr lang="en-ZA" sz="5688" b="1" baseline="27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required for the current and future operation of the Transport sector?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D90C4B2-9CC6-413A-8245-12E9EC6AE433}"/>
              </a:ext>
            </a:extLst>
          </p:cNvPr>
          <p:cNvGrpSpPr/>
          <p:nvPr/>
        </p:nvGrpSpPr>
        <p:grpSpPr>
          <a:xfrm>
            <a:off x="5075868" y="1729392"/>
            <a:ext cx="2128383" cy="2596082"/>
            <a:chOff x="7549436" y="-3035119"/>
            <a:chExt cx="1474296" cy="1798263"/>
          </a:xfrm>
          <a:solidFill>
            <a:srgbClr val="0498CA"/>
          </a:solidFill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C7838A99-5EC0-4CE4-97C9-ACB5A39D267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27222" y="-2761530"/>
              <a:ext cx="917325" cy="1524674"/>
            </a:xfrm>
            <a:custGeom>
              <a:avLst/>
              <a:gdLst>
                <a:gd name="T0" fmla="*/ 674 w 750"/>
                <a:gd name="T1" fmla="*/ 602 h 1237"/>
                <a:gd name="T2" fmla="*/ 750 w 750"/>
                <a:gd name="T3" fmla="*/ 376 h 1237"/>
                <a:gd name="T4" fmla="*/ 638 w 750"/>
                <a:gd name="T5" fmla="*/ 110 h 1237"/>
                <a:gd name="T6" fmla="*/ 370 w 750"/>
                <a:gd name="T7" fmla="*/ 2 h 1237"/>
                <a:gd name="T8" fmla="*/ 110 w 750"/>
                <a:gd name="T9" fmla="*/ 112 h 1237"/>
                <a:gd name="T10" fmla="*/ 1 w 750"/>
                <a:gd name="T11" fmla="*/ 373 h 1237"/>
                <a:gd name="T12" fmla="*/ 77 w 750"/>
                <a:gd name="T13" fmla="*/ 603 h 1237"/>
                <a:gd name="T14" fmla="*/ 205 w 750"/>
                <a:gd name="T15" fmla="*/ 976 h 1237"/>
                <a:gd name="T16" fmla="*/ 205 w 750"/>
                <a:gd name="T17" fmla="*/ 1120 h 1237"/>
                <a:gd name="T18" fmla="*/ 321 w 750"/>
                <a:gd name="T19" fmla="*/ 1237 h 1237"/>
                <a:gd name="T20" fmla="*/ 430 w 750"/>
                <a:gd name="T21" fmla="*/ 1237 h 1237"/>
                <a:gd name="T22" fmla="*/ 546 w 750"/>
                <a:gd name="T23" fmla="*/ 1120 h 1237"/>
                <a:gd name="T24" fmla="*/ 546 w 750"/>
                <a:gd name="T25" fmla="*/ 976 h 1237"/>
                <a:gd name="T26" fmla="*/ 674 w 750"/>
                <a:gd name="T27" fmla="*/ 602 h 1237"/>
                <a:gd name="T28" fmla="*/ 116 w 750"/>
                <a:gd name="T29" fmla="*/ 574 h 1237"/>
                <a:gd name="T30" fmla="*/ 49 w 750"/>
                <a:gd name="T31" fmla="*/ 373 h 1237"/>
                <a:gd name="T32" fmla="*/ 371 w 750"/>
                <a:gd name="T33" fmla="*/ 50 h 1237"/>
                <a:gd name="T34" fmla="*/ 605 w 750"/>
                <a:gd name="T35" fmla="*/ 144 h 1237"/>
                <a:gd name="T36" fmla="*/ 702 w 750"/>
                <a:gd name="T37" fmla="*/ 376 h 1237"/>
                <a:gd name="T38" fmla="*/ 636 w 750"/>
                <a:gd name="T39" fmla="*/ 573 h 1237"/>
                <a:gd name="T40" fmla="*/ 498 w 750"/>
                <a:gd name="T41" fmla="*/ 967 h 1237"/>
                <a:gd name="T42" fmla="*/ 253 w 750"/>
                <a:gd name="T43" fmla="*/ 967 h 1237"/>
                <a:gd name="T44" fmla="*/ 116 w 750"/>
                <a:gd name="T45" fmla="*/ 574 h 1237"/>
                <a:gd name="T46" fmla="*/ 253 w 750"/>
                <a:gd name="T47" fmla="*/ 1104 h 1237"/>
                <a:gd name="T48" fmla="*/ 253 w 750"/>
                <a:gd name="T49" fmla="*/ 1085 h 1237"/>
                <a:gd name="T50" fmla="*/ 498 w 750"/>
                <a:gd name="T51" fmla="*/ 1113 h 1237"/>
                <a:gd name="T52" fmla="*/ 498 w 750"/>
                <a:gd name="T53" fmla="*/ 1120 h 1237"/>
                <a:gd name="T54" fmla="*/ 497 w 750"/>
                <a:gd name="T55" fmla="*/ 1132 h 1237"/>
                <a:gd name="T56" fmla="*/ 253 w 750"/>
                <a:gd name="T57" fmla="*/ 1104 h 1237"/>
                <a:gd name="T58" fmla="*/ 253 w 750"/>
                <a:gd name="T59" fmla="*/ 1036 h 1237"/>
                <a:gd name="T60" fmla="*/ 253 w 750"/>
                <a:gd name="T61" fmla="*/ 1015 h 1237"/>
                <a:gd name="T62" fmla="*/ 498 w 750"/>
                <a:gd name="T63" fmla="*/ 1015 h 1237"/>
                <a:gd name="T64" fmla="*/ 498 w 750"/>
                <a:gd name="T65" fmla="*/ 1064 h 1237"/>
                <a:gd name="T66" fmla="*/ 253 w 750"/>
                <a:gd name="T67" fmla="*/ 1036 h 1237"/>
                <a:gd name="T68" fmla="*/ 321 w 750"/>
                <a:gd name="T69" fmla="*/ 1189 h 1237"/>
                <a:gd name="T70" fmla="*/ 262 w 750"/>
                <a:gd name="T71" fmla="*/ 1153 h 1237"/>
                <a:gd name="T72" fmla="*/ 468 w 750"/>
                <a:gd name="T73" fmla="*/ 1177 h 1237"/>
                <a:gd name="T74" fmla="*/ 430 w 750"/>
                <a:gd name="T75" fmla="*/ 1189 h 1237"/>
                <a:gd name="T76" fmla="*/ 321 w 750"/>
                <a:gd name="T77" fmla="*/ 1189 h 1237"/>
                <a:gd name="T78" fmla="*/ 321 w 750"/>
                <a:gd name="T79" fmla="*/ 1189 h 1237"/>
                <a:gd name="T80" fmla="*/ 321 w 750"/>
                <a:gd name="T81" fmla="*/ 1189 h 1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50" h="1237">
                  <a:moveTo>
                    <a:pt x="674" y="602"/>
                  </a:moveTo>
                  <a:cubicBezTo>
                    <a:pt x="724" y="537"/>
                    <a:pt x="750" y="459"/>
                    <a:pt x="750" y="376"/>
                  </a:cubicBezTo>
                  <a:cubicBezTo>
                    <a:pt x="750" y="275"/>
                    <a:pt x="710" y="180"/>
                    <a:pt x="638" y="110"/>
                  </a:cubicBezTo>
                  <a:cubicBezTo>
                    <a:pt x="566" y="39"/>
                    <a:pt x="471" y="0"/>
                    <a:pt x="370" y="2"/>
                  </a:cubicBezTo>
                  <a:cubicBezTo>
                    <a:pt x="272" y="3"/>
                    <a:pt x="180" y="42"/>
                    <a:pt x="110" y="112"/>
                  </a:cubicBezTo>
                  <a:cubicBezTo>
                    <a:pt x="41" y="182"/>
                    <a:pt x="2" y="275"/>
                    <a:pt x="1" y="373"/>
                  </a:cubicBezTo>
                  <a:cubicBezTo>
                    <a:pt x="0" y="457"/>
                    <a:pt x="27" y="536"/>
                    <a:pt x="77" y="603"/>
                  </a:cubicBezTo>
                  <a:cubicBezTo>
                    <a:pt x="160" y="711"/>
                    <a:pt x="205" y="843"/>
                    <a:pt x="205" y="976"/>
                  </a:cubicBezTo>
                  <a:cubicBezTo>
                    <a:pt x="205" y="1120"/>
                    <a:pt x="205" y="1120"/>
                    <a:pt x="205" y="1120"/>
                  </a:cubicBezTo>
                  <a:cubicBezTo>
                    <a:pt x="205" y="1185"/>
                    <a:pt x="257" y="1237"/>
                    <a:pt x="321" y="1237"/>
                  </a:cubicBezTo>
                  <a:cubicBezTo>
                    <a:pt x="430" y="1237"/>
                    <a:pt x="430" y="1237"/>
                    <a:pt x="430" y="1237"/>
                  </a:cubicBezTo>
                  <a:cubicBezTo>
                    <a:pt x="494" y="1237"/>
                    <a:pt x="546" y="1185"/>
                    <a:pt x="546" y="1120"/>
                  </a:cubicBezTo>
                  <a:cubicBezTo>
                    <a:pt x="546" y="976"/>
                    <a:pt x="546" y="976"/>
                    <a:pt x="546" y="976"/>
                  </a:cubicBezTo>
                  <a:cubicBezTo>
                    <a:pt x="546" y="842"/>
                    <a:pt x="590" y="713"/>
                    <a:pt x="674" y="602"/>
                  </a:cubicBezTo>
                  <a:close/>
                  <a:moveTo>
                    <a:pt x="116" y="574"/>
                  </a:moveTo>
                  <a:cubicBezTo>
                    <a:pt x="71" y="516"/>
                    <a:pt x="48" y="446"/>
                    <a:pt x="49" y="373"/>
                  </a:cubicBezTo>
                  <a:cubicBezTo>
                    <a:pt x="51" y="197"/>
                    <a:pt x="195" y="52"/>
                    <a:pt x="371" y="50"/>
                  </a:cubicBezTo>
                  <a:cubicBezTo>
                    <a:pt x="459" y="49"/>
                    <a:pt x="542" y="82"/>
                    <a:pt x="605" y="144"/>
                  </a:cubicBezTo>
                  <a:cubicBezTo>
                    <a:pt x="667" y="206"/>
                    <a:pt x="702" y="288"/>
                    <a:pt x="702" y="376"/>
                  </a:cubicBezTo>
                  <a:cubicBezTo>
                    <a:pt x="702" y="448"/>
                    <a:pt x="679" y="516"/>
                    <a:pt x="636" y="573"/>
                  </a:cubicBezTo>
                  <a:cubicBezTo>
                    <a:pt x="547" y="690"/>
                    <a:pt x="500" y="825"/>
                    <a:pt x="498" y="967"/>
                  </a:cubicBezTo>
                  <a:cubicBezTo>
                    <a:pt x="253" y="967"/>
                    <a:pt x="253" y="967"/>
                    <a:pt x="253" y="967"/>
                  </a:cubicBezTo>
                  <a:cubicBezTo>
                    <a:pt x="251" y="827"/>
                    <a:pt x="202" y="688"/>
                    <a:pt x="116" y="574"/>
                  </a:cubicBezTo>
                  <a:close/>
                  <a:moveTo>
                    <a:pt x="253" y="1104"/>
                  </a:moveTo>
                  <a:cubicBezTo>
                    <a:pt x="253" y="1085"/>
                    <a:pt x="253" y="1085"/>
                    <a:pt x="253" y="1085"/>
                  </a:cubicBezTo>
                  <a:cubicBezTo>
                    <a:pt x="498" y="1113"/>
                    <a:pt x="498" y="1113"/>
                    <a:pt x="498" y="1113"/>
                  </a:cubicBezTo>
                  <a:cubicBezTo>
                    <a:pt x="498" y="1120"/>
                    <a:pt x="498" y="1120"/>
                    <a:pt x="498" y="1120"/>
                  </a:cubicBezTo>
                  <a:cubicBezTo>
                    <a:pt x="498" y="1124"/>
                    <a:pt x="498" y="1128"/>
                    <a:pt x="497" y="1132"/>
                  </a:cubicBezTo>
                  <a:lnTo>
                    <a:pt x="253" y="1104"/>
                  </a:lnTo>
                  <a:close/>
                  <a:moveTo>
                    <a:pt x="253" y="1036"/>
                  </a:moveTo>
                  <a:cubicBezTo>
                    <a:pt x="253" y="1015"/>
                    <a:pt x="253" y="1015"/>
                    <a:pt x="253" y="1015"/>
                  </a:cubicBezTo>
                  <a:cubicBezTo>
                    <a:pt x="498" y="1015"/>
                    <a:pt x="498" y="1015"/>
                    <a:pt x="498" y="1015"/>
                  </a:cubicBezTo>
                  <a:cubicBezTo>
                    <a:pt x="498" y="1064"/>
                    <a:pt x="498" y="1064"/>
                    <a:pt x="498" y="1064"/>
                  </a:cubicBezTo>
                  <a:lnTo>
                    <a:pt x="253" y="1036"/>
                  </a:lnTo>
                  <a:close/>
                  <a:moveTo>
                    <a:pt x="321" y="1189"/>
                  </a:moveTo>
                  <a:cubicBezTo>
                    <a:pt x="296" y="1189"/>
                    <a:pt x="273" y="1174"/>
                    <a:pt x="262" y="1153"/>
                  </a:cubicBezTo>
                  <a:cubicBezTo>
                    <a:pt x="468" y="1177"/>
                    <a:pt x="468" y="1177"/>
                    <a:pt x="468" y="1177"/>
                  </a:cubicBezTo>
                  <a:cubicBezTo>
                    <a:pt x="457" y="1184"/>
                    <a:pt x="444" y="1189"/>
                    <a:pt x="430" y="1189"/>
                  </a:cubicBezTo>
                  <a:lnTo>
                    <a:pt x="321" y="1189"/>
                  </a:lnTo>
                  <a:close/>
                  <a:moveTo>
                    <a:pt x="321" y="1189"/>
                  </a:moveTo>
                  <a:cubicBezTo>
                    <a:pt x="321" y="1189"/>
                    <a:pt x="321" y="1189"/>
                    <a:pt x="321" y="1189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007A7D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3F9879BD-707A-41E1-B9A0-5B0D0EEA871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33578" y="-2329808"/>
              <a:ext cx="65073" cy="110555"/>
            </a:xfrm>
            <a:custGeom>
              <a:avLst/>
              <a:gdLst>
                <a:gd name="T0" fmla="*/ 51 w 53"/>
                <a:gd name="T1" fmla="*/ 62 h 90"/>
                <a:gd name="T2" fmla="*/ 48 w 53"/>
                <a:gd name="T3" fmla="*/ 24 h 90"/>
                <a:gd name="T4" fmla="*/ 25 w 53"/>
                <a:gd name="T5" fmla="*/ 0 h 90"/>
                <a:gd name="T6" fmla="*/ 0 w 53"/>
                <a:gd name="T7" fmla="*/ 23 h 90"/>
                <a:gd name="T8" fmla="*/ 4 w 53"/>
                <a:gd name="T9" fmla="*/ 69 h 90"/>
                <a:gd name="T10" fmla="*/ 27 w 53"/>
                <a:gd name="T11" fmla="*/ 90 h 90"/>
                <a:gd name="T12" fmla="*/ 31 w 53"/>
                <a:gd name="T13" fmla="*/ 90 h 90"/>
                <a:gd name="T14" fmla="*/ 51 w 53"/>
                <a:gd name="T15" fmla="*/ 62 h 90"/>
                <a:gd name="T16" fmla="*/ 51 w 53"/>
                <a:gd name="T17" fmla="*/ 62 h 90"/>
                <a:gd name="T18" fmla="*/ 51 w 53"/>
                <a:gd name="T19" fmla="*/ 6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90">
                  <a:moveTo>
                    <a:pt x="51" y="62"/>
                  </a:moveTo>
                  <a:cubicBezTo>
                    <a:pt x="49" y="50"/>
                    <a:pt x="48" y="37"/>
                    <a:pt x="48" y="24"/>
                  </a:cubicBezTo>
                  <a:cubicBezTo>
                    <a:pt x="49" y="11"/>
                    <a:pt x="38" y="0"/>
                    <a:pt x="25" y="0"/>
                  </a:cubicBezTo>
                  <a:cubicBezTo>
                    <a:pt x="11" y="0"/>
                    <a:pt x="1" y="10"/>
                    <a:pt x="0" y="23"/>
                  </a:cubicBezTo>
                  <a:cubicBezTo>
                    <a:pt x="0" y="39"/>
                    <a:pt x="1" y="54"/>
                    <a:pt x="4" y="69"/>
                  </a:cubicBezTo>
                  <a:cubicBezTo>
                    <a:pt x="5" y="81"/>
                    <a:pt x="16" y="90"/>
                    <a:pt x="27" y="90"/>
                  </a:cubicBezTo>
                  <a:cubicBezTo>
                    <a:pt x="28" y="90"/>
                    <a:pt x="30" y="90"/>
                    <a:pt x="31" y="90"/>
                  </a:cubicBezTo>
                  <a:cubicBezTo>
                    <a:pt x="44" y="88"/>
                    <a:pt x="53" y="75"/>
                    <a:pt x="51" y="62"/>
                  </a:cubicBezTo>
                  <a:close/>
                  <a:moveTo>
                    <a:pt x="51" y="62"/>
                  </a:moveTo>
                  <a:cubicBezTo>
                    <a:pt x="51" y="62"/>
                    <a:pt x="51" y="62"/>
                    <a:pt x="51" y="62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2A63A782-7E1B-4155-A1FB-1DE37BA9133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65765" y="-2182168"/>
              <a:ext cx="235803" cy="378545"/>
            </a:xfrm>
            <a:custGeom>
              <a:avLst/>
              <a:gdLst>
                <a:gd name="T0" fmla="*/ 166 w 193"/>
                <a:gd name="T1" fmla="*/ 307 h 307"/>
                <a:gd name="T2" fmla="*/ 174 w 193"/>
                <a:gd name="T3" fmla="*/ 306 h 307"/>
                <a:gd name="T4" fmla="*/ 189 w 193"/>
                <a:gd name="T5" fmla="*/ 275 h 307"/>
                <a:gd name="T6" fmla="*/ 71 w 193"/>
                <a:gd name="T7" fmla="*/ 51 h 307"/>
                <a:gd name="T8" fmla="*/ 49 w 193"/>
                <a:gd name="T9" fmla="*/ 16 h 307"/>
                <a:gd name="T10" fmla="*/ 16 w 193"/>
                <a:gd name="T11" fmla="*/ 6 h 307"/>
                <a:gd name="T12" fmla="*/ 6 w 193"/>
                <a:gd name="T13" fmla="*/ 38 h 307"/>
                <a:gd name="T14" fmla="*/ 33 w 193"/>
                <a:gd name="T15" fmla="*/ 80 h 307"/>
                <a:gd name="T16" fmla="*/ 143 w 193"/>
                <a:gd name="T17" fmla="*/ 290 h 307"/>
                <a:gd name="T18" fmla="*/ 166 w 193"/>
                <a:gd name="T19" fmla="*/ 307 h 307"/>
                <a:gd name="T20" fmla="*/ 166 w 193"/>
                <a:gd name="T21" fmla="*/ 307 h 307"/>
                <a:gd name="T22" fmla="*/ 166 w 193"/>
                <a:gd name="T23" fmla="*/ 307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3" h="307">
                  <a:moveTo>
                    <a:pt x="166" y="307"/>
                  </a:moveTo>
                  <a:cubicBezTo>
                    <a:pt x="169" y="307"/>
                    <a:pt x="171" y="306"/>
                    <a:pt x="174" y="306"/>
                  </a:cubicBezTo>
                  <a:cubicBezTo>
                    <a:pt x="186" y="301"/>
                    <a:pt x="193" y="288"/>
                    <a:pt x="189" y="275"/>
                  </a:cubicBezTo>
                  <a:cubicBezTo>
                    <a:pt x="162" y="194"/>
                    <a:pt x="123" y="119"/>
                    <a:pt x="71" y="51"/>
                  </a:cubicBezTo>
                  <a:cubicBezTo>
                    <a:pt x="63" y="40"/>
                    <a:pt x="55" y="28"/>
                    <a:pt x="49" y="16"/>
                  </a:cubicBezTo>
                  <a:cubicBezTo>
                    <a:pt x="43" y="4"/>
                    <a:pt x="28" y="0"/>
                    <a:pt x="16" y="6"/>
                  </a:cubicBezTo>
                  <a:cubicBezTo>
                    <a:pt x="5" y="12"/>
                    <a:pt x="0" y="26"/>
                    <a:pt x="6" y="38"/>
                  </a:cubicBezTo>
                  <a:cubicBezTo>
                    <a:pt x="14" y="53"/>
                    <a:pt x="23" y="67"/>
                    <a:pt x="33" y="80"/>
                  </a:cubicBezTo>
                  <a:cubicBezTo>
                    <a:pt x="81" y="144"/>
                    <a:pt x="119" y="215"/>
                    <a:pt x="143" y="290"/>
                  </a:cubicBezTo>
                  <a:cubicBezTo>
                    <a:pt x="147" y="300"/>
                    <a:pt x="156" y="307"/>
                    <a:pt x="166" y="307"/>
                  </a:cubicBezTo>
                  <a:close/>
                  <a:moveTo>
                    <a:pt x="166" y="307"/>
                  </a:moveTo>
                  <a:cubicBezTo>
                    <a:pt x="166" y="307"/>
                    <a:pt x="166" y="307"/>
                    <a:pt x="166" y="30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F36FE8C4-0D9F-438B-8D1E-B0AC1E8655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10842" y="-2203160"/>
              <a:ext cx="105657" cy="130847"/>
            </a:xfrm>
            <a:custGeom>
              <a:avLst/>
              <a:gdLst>
                <a:gd name="T0" fmla="*/ 69 w 86"/>
                <a:gd name="T1" fmla="*/ 5 h 106"/>
                <a:gd name="T2" fmla="*/ 37 w 86"/>
                <a:gd name="T3" fmla="*/ 18 h 106"/>
                <a:gd name="T4" fmla="*/ 8 w 86"/>
                <a:gd name="T5" fmla="*/ 68 h 106"/>
                <a:gd name="T6" fmla="*/ 12 w 86"/>
                <a:gd name="T7" fmla="*/ 102 h 106"/>
                <a:gd name="T8" fmla="*/ 27 w 86"/>
                <a:gd name="T9" fmla="*/ 106 h 106"/>
                <a:gd name="T10" fmla="*/ 46 w 86"/>
                <a:gd name="T11" fmla="*/ 97 h 106"/>
                <a:gd name="T12" fmla="*/ 81 w 86"/>
                <a:gd name="T13" fmla="*/ 37 h 106"/>
                <a:gd name="T14" fmla="*/ 69 w 86"/>
                <a:gd name="T15" fmla="*/ 5 h 106"/>
                <a:gd name="T16" fmla="*/ 69 w 86"/>
                <a:gd name="T17" fmla="*/ 5 h 106"/>
                <a:gd name="T18" fmla="*/ 69 w 86"/>
                <a:gd name="T19" fmla="*/ 5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6" h="106">
                  <a:moveTo>
                    <a:pt x="69" y="5"/>
                  </a:moveTo>
                  <a:cubicBezTo>
                    <a:pt x="56" y="0"/>
                    <a:pt x="42" y="6"/>
                    <a:pt x="37" y="18"/>
                  </a:cubicBezTo>
                  <a:cubicBezTo>
                    <a:pt x="29" y="36"/>
                    <a:pt x="20" y="52"/>
                    <a:pt x="8" y="68"/>
                  </a:cubicBezTo>
                  <a:cubicBezTo>
                    <a:pt x="0" y="79"/>
                    <a:pt x="2" y="94"/>
                    <a:pt x="12" y="102"/>
                  </a:cubicBezTo>
                  <a:cubicBezTo>
                    <a:pt x="17" y="105"/>
                    <a:pt x="22" y="106"/>
                    <a:pt x="27" y="106"/>
                  </a:cubicBezTo>
                  <a:cubicBezTo>
                    <a:pt x="34" y="106"/>
                    <a:pt x="41" y="103"/>
                    <a:pt x="46" y="97"/>
                  </a:cubicBezTo>
                  <a:cubicBezTo>
                    <a:pt x="60" y="78"/>
                    <a:pt x="72" y="58"/>
                    <a:pt x="81" y="37"/>
                  </a:cubicBezTo>
                  <a:cubicBezTo>
                    <a:pt x="86" y="25"/>
                    <a:pt x="81" y="11"/>
                    <a:pt x="69" y="5"/>
                  </a:cubicBezTo>
                  <a:close/>
                  <a:moveTo>
                    <a:pt x="69" y="5"/>
                  </a:moveTo>
                  <a:cubicBezTo>
                    <a:pt x="69" y="5"/>
                    <a:pt x="69" y="5"/>
                    <a:pt x="69" y="5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4F695F8A-423C-4016-9BF6-7B50C234C20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56846" y="-2653076"/>
              <a:ext cx="381344" cy="415630"/>
            </a:xfrm>
            <a:custGeom>
              <a:avLst/>
              <a:gdLst>
                <a:gd name="T0" fmla="*/ 24 w 312"/>
                <a:gd name="T1" fmla="*/ 48 h 337"/>
                <a:gd name="T2" fmla="*/ 264 w 312"/>
                <a:gd name="T3" fmla="*/ 288 h 337"/>
                <a:gd name="T4" fmla="*/ 263 w 312"/>
                <a:gd name="T5" fmla="*/ 311 h 337"/>
                <a:gd name="T6" fmla="*/ 285 w 312"/>
                <a:gd name="T7" fmla="*/ 337 h 337"/>
                <a:gd name="T8" fmla="*/ 287 w 312"/>
                <a:gd name="T9" fmla="*/ 337 h 337"/>
                <a:gd name="T10" fmla="*/ 311 w 312"/>
                <a:gd name="T11" fmla="*/ 315 h 337"/>
                <a:gd name="T12" fmla="*/ 312 w 312"/>
                <a:gd name="T13" fmla="*/ 288 h 337"/>
                <a:gd name="T14" fmla="*/ 24 w 312"/>
                <a:gd name="T15" fmla="*/ 0 h 337"/>
                <a:gd name="T16" fmla="*/ 0 w 312"/>
                <a:gd name="T17" fmla="*/ 24 h 337"/>
                <a:gd name="T18" fmla="*/ 24 w 312"/>
                <a:gd name="T19" fmla="*/ 48 h 337"/>
                <a:gd name="T20" fmla="*/ 24 w 312"/>
                <a:gd name="T21" fmla="*/ 48 h 337"/>
                <a:gd name="T22" fmla="*/ 24 w 312"/>
                <a:gd name="T23" fmla="*/ 4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2" h="337">
                  <a:moveTo>
                    <a:pt x="24" y="48"/>
                  </a:moveTo>
                  <a:cubicBezTo>
                    <a:pt x="157" y="48"/>
                    <a:pt x="264" y="156"/>
                    <a:pt x="264" y="288"/>
                  </a:cubicBezTo>
                  <a:cubicBezTo>
                    <a:pt x="264" y="296"/>
                    <a:pt x="264" y="303"/>
                    <a:pt x="263" y="311"/>
                  </a:cubicBezTo>
                  <a:cubicBezTo>
                    <a:pt x="262" y="324"/>
                    <a:pt x="272" y="336"/>
                    <a:pt x="285" y="337"/>
                  </a:cubicBezTo>
                  <a:cubicBezTo>
                    <a:pt x="286" y="337"/>
                    <a:pt x="287" y="337"/>
                    <a:pt x="287" y="337"/>
                  </a:cubicBezTo>
                  <a:cubicBezTo>
                    <a:pt x="300" y="337"/>
                    <a:pt x="310" y="328"/>
                    <a:pt x="311" y="315"/>
                  </a:cubicBezTo>
                  <a:cubicBezTo>
                    <a:pt x="312" y="306"/>
                    <a:pt x="312" y="297"/>
                    <a:pt x="312" y="288"/>
                  </a:cubicBezTo>
                  <a:cubicBezTo>
                    <a:pt x="312" y="129"/>
                    <a:pt x="183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7"/>
                    <a:pt x="11" y="48"/>
                    <a:pt x="24" y="48"/>
                  </a:cubicBezTo>
                  <a:close/>
                  <a:moveTo>
                    <a:pt x="24" y="48"/>
                  </a:moveTo>
                  <a:cubicBezTo>
                    <a:pt x="24" y="48"/>
                    <a:pt x="24" y="48"/>
                    <a:pt x="24" y="4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16472391-7C54-482F-8F15-D159CC7AC9B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56846" y="-3035119"/>
              <a:ext cx="58776" cy="223908"/>
            </a:xfrm>
            <a:custGeom>
              <a:avLst/>
              <a:gdLst>
                <a:gd name="T0" fmla="*/ 24 w 48"/>
                <a:gd name="T1" fmla="*/ 182 h 182"/>
                <a:gd name="T2" fmla="*/ 48 w 48"/>
                <a:gd name="T3" fmla="*/ 158 h 182"/>
                <a:gd name="T4" fmla="*/ 48 w 48"/>
                <a:gd name="T5" fmla="*/ 24 h 182"/>
                <a:gd name="T6" fmla="*/ 24 w 48"/>
                <a:gd name="T7" fmla="*/ 0 h 182"/>
                <a:gd name="T8" fmla="*/ 0 w 48"/>
                <a:gd name="T9" fmla="*/ 24 h 182"/>
                <a:gd name="T10" fmla="*/ 0 w 48"/>
                <a:gd name="T11" fmla="*/ 158 h 182"/>
                <a:gd name="T12" fmla="*/ 24 w 48"/>
                <a:gd name="T13" fmla="*/ 182 h 182"/>
                <a:gd name="T14" fmla="*/ 24 w 48"/>
                <a:gd name="T15" fmla="*/ 182 h 182"/>
                <a:gd name="T16" fmla="*/ 24 w 48"/>
                <a:gd name="T17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82">
                  <a:moveTo>
                    <a:pt x="24" y="182"/>
                  </a:moveTo>
                  <a:cubicBezTo>
                    <a:pt x="38" y="182"/>
                    <a:pt x="48" y="172"/>
                    <a:pt x="48" y="158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48" y="11"/>
                    <a:pt x="38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72"/>
                    <a:pt x="11" y="182"/>
                    <a:pt x="24" y="182"/>
                  </a:cubicBezTo>
                  <a:close/>
                  <a:moveTo>
                    <a:pt x="24" y="182"/>
                  </a:moveTo>
                  <a:cubicBezTo>
                    <a:pt x="24" y="182"/>
                    <a:pt x="24" y="182"/>
                    <a:pt x="24" y="182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2BF1431D-C966-4B18-81C0-72B2E6A0689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99293" y="-2944156"/>
              <a:ext cx="149039" cy="207115"/>
            </a:xfrm>
            <a:custGeom>
              <a:avLst/>
              <a:gdLst>
                <a:gd name="T0" fmla="*/ 74 w 122"/>
                <a:gd name="T1" fmla="*/ 156 h 168"/>
                <a:gd name="T2" fmla="*/ 94 w 122"/>
                <a:gd name="T3" fmla="*/ 168 h 168"/>
                <a:gd name="T4" fmla="*/ 106 w 122"/>
                <a:gd name="T5" fmla="*/ 165 h 168"/>
                <a:gd name="T6" fmla="*/ 115 w 122"/>
                <a:gd name="T7" fmla="*/ 132 h 168"/>
                <a:gd name="T8" fmla="*/ 48 w 122"/>
                <a:gd name="T9" fmla="*/ 15 h 168"/>
                <a:gd name="T10" fmla="*/ 15 w 122"/>
                <a:gd name="T11" fmla="*/ 7 h 168"/>
                <a:gd name="T12" fmla="*/ 6 w 122"/>
                <a:gd name="T13" fmla="*/ 39 h 168"/>
                <a:gd name="T14" fmla="*/ 74 w 122"/>
                <a:gd name="T15" fmla="*/ 156 h 168"/>
                <a:gd name="T16" fmla="*/ 74 w 122"/>
                <a:gd name="T17" fmla="*/ 156 h 168"/>
                <a:gd name="T18" fmla="*/ 74 w 122"/>
                <a:gd name="T19" fmla="*/ 156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" h="168">
                  <a:moveTo>
                    <a:pt x="74" y="156"/>
                  </a:moveTo>
                  <a:cubicBezTo>
                    <a:pt x="78" y="164"/>
                    <a:pt x="86" y="168"/>
                    <a:pt x="94" y="168"/>
                  </a:cubicBezTo>
                  <a:cubicBezTo>
                    <a:pt x="98" y="168"/>
                    <a:pt x="103" y="167"/>
                    <a:pt x="106" y="165"/>
                  </a:cubicBezTo>
                  <a:cubicBezTo>
                    <a:pt x="118" y="158"/>
                    <a:pt x="122" y="143"/>
                    <a:pt x="115" y="132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1" y="4"/>
                    <a:pt x="27" y="0"/>
                    <a:pt x="15" y="7"/>
                  </a:cubicBezTo>
                  <a:cubicBezTo>
                    <a:pt x="4" y="13"/>
                    <a:pt x="0" y="28"/>
                    <a:pt x="6" y="39"/>
                  </a:cubicBezTo>
                  <a:lnTo>
                    <a:pt x="74" y="156"/>
                  </a:lnTo>
                  <a:close/>
                  <a:moveTo>
                    <a:pt x="74" y="156"/>
                  </a:moveTo>
                  <a:cubicBezTo>
                    <a:pt x="74" y="156"/>
                    <a:pt x="74" y="156"/>
                    <a:pt x="74" y="156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16" name="Freeform 12">
              <a:extLst>
                <a:ext uri="{FF2B5EF4-FFF2-40B4-BE49-F238E27FC236}">
                  <a16:creationId xmlns:a16="http://schemas.microsoft.com/office/drawing/2014/main" id="{55F20A11-DC68-4BF7-841F-8820B6C65BF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23555" y="-2052722"/>
              <a:ext cx="209214" cy="146940"/>
            </a:xfrm>
            <a:custGeom>
              <a:avLst/>
              <a:gdLst>
                <a:gd name="T0" fmla="*/ 155 w 171"/>
                <a:gd name="T1" fmla="*/ 74 h 119"/>
                <a:gd name="T2" fmla="*/ 39 w 171"/>
                <a:gd name="T3" fmla="*/ 7 h 119"/>
                <a:gd name="T4" fmla="*/ 6 w 171"/>
                <a:gd name="T5" fmla="*/ 15 h 119"/>
                <a:gd name="T6" fmla="*/ 15 w 171"/>
                <a:gd name="T7" fmla="*/ 48 h 119"/>
                <a:gd name="T8" fmla="*/ 131 w 171"/>
                <a:gd name="T9" fmla="*/ 115 h 119"/>
                <a:gd name="T10" fmla="*/ 143 w 171"/>
                <a:gd name="T11" fmla="*/ 119 h 119"/>
                <a:gd name="T12" fmla="*/ 164 w 171"/>
                <a:gd name="T13" fmla="*/ 107 h 119"/>
                <a:gd name="T14" fmla="*/ 155 w 171"/>
                <a:gd name="T15" fmla="*/ 74 h 119"/>
                <a:gd name="T16" fmla="*/ 155 w 171"/>
                <a:gd name="T17" fmla="*/ 74 h 119"/>
                <a:gd name="T18" fmla="*/ 155 w 171"/>
                <a:gd name="T19" fmla="*/ 7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19">
                  <a:moveTo>
                    <a:pt x="155" y="74"/>
                  </a:moveTo>
                  <a:cubicBezTo>
                    <a:pt x="39" y="7"/>
                    <a:pt x="39" y="7"/>
                    <a:pt x="39" y="7"/>
                  </a:cubicBezTo>
                  <a:cubicBezTo>
                    <a:pt x="27" y="0"/>
                    <a:pt x="13" y="4"/>
                    <a:pt x="6" y="15"/>
                  </a:cubicBezTo>
                  <a:cubicBezTo>
                    <a:pt x="0" y="27"/>
                    <a:pt x="3" y="42"/>
                    <a:pt x="15" y="48"/>
                  </a:cubicBezTo>
                  <a:cubicBezTo>
                    <a:pt x="131" y="115"/>
                    <a:pt x="131" y="115"/>
                    <a:pt x="131" y="115"/>
                  </a:cubicBezTo>
                  <a:cubicBezTo>
                    <a:pt x="135" y="118"/>
                    <a:pt x="139" y="119"/>
                    <a:pt x="143" y="119"/>
                  </a:cubicBezTo>
                  <a:cubicBezTo>
                    <a:pt x="152" y="119"/>
                    <a:pt x="160" y="114"/>
                    <a:pt x="164" y="107"/>
                  </a:cubicBezTo>
                  <a:cubicBezTo>
                    <a:pt x="171" y="95"/>
                    <a:pt x="167" y="80"/>
                    <a:pt x="155" y="74"/>
                  </a:cubicBezTo>
                  <a:close/>
                  <a:moveTo>
                    <a:pt x="155" y="74"/>
                  </a:moveTo>
                  <a:cubicBezTo>
                    <a:pt x="155" y="74"/>
                    <a:pt x="155" y="74"/>
                    <a:pt x="155" y="74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17" name="Freeform 13">
              <a:extLst>
                <a:ext uri="{FF2B5EF4-FFF2-40B4-BE49-F238E27FC236}">
                  <a16:creationId xmlns:a16="http://schemas.microsoft.com/office/drawing/2014/main" id="{3665B592-B0C4-4053-9C61-66A4723303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40399" y="-2682464"/>
              <a:ext cx="209214" cy="145540"/>
            </a:xfrm>
            <a:custGeom>
              <a:avLst/>
              <a:gdLst>
                <a:gd name="T0" fmla="*/ 15 w 171"/>
                <a:gd name="T1" fmla="*/ 48 h 118"/>
                <a:gd name="T2" fmla="*/ 132 w 171"/>
                <a:gd name="T3" fmla="*/ 115 h 118"/>
                <a:gd name="T4" fmla="*/ 144 w 171"/>
                <a:gd name="T5" fmla="*/ 118 h 118"/>
                <a:gd name="T6" fmla="*/ 165 w 171"/>
                <a:gd name="T7" fmla="*/ 106 h 118"/>
                <a:gd name="T8" fmla="*/ 156 w 171"/>
                <a:gd name="T9" fmla="*/ 74 h 118"/>
                <a:gd name="T10" fmla="*/ 39 w 171"/>
                <a:gd name="T11" fmla="*/ 6 h 118"/>
                <a:gd name="T12" fmla="*/ 7 w 171"/>
                <a:gd name="T13" fmla="*/ 15 h 118"/>
                <a:gd name="T14" fmla="*/ 15 w 171"/>
                <a:gd name="T15" fmla="*/ 48 h 118"/>
                <a:gd name="T16" fmla="*/ 15 w 171"/>
                <a:gd name="T17" fmla="*/ 48 h 118"/>
                <a:gd name="T18" fmla="*/ 15 w 171"/>
                <a:gd name="T19" fmla="*/ 4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18">
                  <a:moveTo>
                    <a:pt x="15" y="48"/>
                  </a:moveTo>
                  <a:cubicBezTo>
                    <a:pt x="132" y="115"/>
                    <a:pt x="132" y="115"/>
                    <a:pt x="132" y="115"/>
                  </a:cubicBezTo>
                  <a:cubicBezTo>
                    <a:pt x="136" y="117"/>
                    <a:pt x="140" y="118"/>
                    <a:pt x="144" y="118"/>
                  </a:cubicBezTo>
                  <a:cubicBezTo>
                    <a:pt x="152" y="118"/>
                    <a:pt x="160" y="114"/>
                    <a:pt x="165" y="106"/>
                  </a:cubicBezTo>
                  <a:cubicBezTo>
                    <a:pt x="171" y="95"/>
                    <a:pt x="167" y="80"/>
                    <a:pt x="156" y="74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28" y="0"/>
                    <a:pt x="13" y="4"/>
                    <a:pt x="7" y="15"/>
                  </a:cubicBezTo>
                  <a:cubicBezTo>
                    <a:pt x="0" y="27"/>
                    <a:pt x="4" y="41"/>
                    <a:pt x="15" y="48"/>
                  </a:cubicBezTo>
                  <a:close/>
                  <a:moveTo>
                    <a:pt x="15" y="48"/>
                  </a:moveTo>
                  <a:cubicBezTo>
                    <a:pt x="15" y="48"/>
                    <a:pt x="15" y="48"/>
                    <a:pt x="15" y="4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69033275-EE5C-481F-A80C-A4877AA3CB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99824" y="-2322811"/>
              <a:ext cx="223908" cy="59476"/>
            </a:xfrm>
            <a:custGeom>
              <a:avLst/>
              <a:gdLst>
                <a:gd name="T0" fmla="*/ 159 w 183"/>
                <a:gd name="T1" fmla="*/ 0 h 48"/>
                <a:gd name="T2" fmla="*/ 24 w 183"/>
                <a:gd name="T3" fmla="*/ 0 h 48"/>
                <a:gd name="T4" fmla="*/ 0 w 183"/>
                <a:gd name="T5" fmla="*/ 24 h 48"/>
                <a:gd name="T6" fmla="*/ 24 w 183"/>
                <a:gd name="T7" fmla="*/ 48 h 48"/>
                <a:gd name="T8" fmla="*/ 159 w 183"/>
                <a:gd name="T9" fmla="*/ 48 h 48"/>
                <a:gd name="T10" fmla="*/ 183 w 183"/>
                <a:gd name="T11" fmla="*/ 24 h 48"/>
                <a:gd name="T12" fmla="*/ 159 w 183"/>
                <a:gd name="T13" fmla="*/ 0 h 48"/>
                <a:gd name="T14" fmla="*/ 159 w 183"/>
                <a:gd name="T15" fmla="*/ 0 h 48"/>
                <a:gd name="T16" fmla="*/ 159 w 183"/>
                <a:gd name="T1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3" h="48">
                  <a:moveTo>
                    <a:pt x="159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159" y="48"/>
                    <a:pt x="159" y="48"/>
                    <a:pt x="159" y="48"/>
                  </a:cubicBezTo>
                  <a:cubicBezTo>
                    <a:pt x="172" y="48"/>
                    <a:pt x="183" y="38"/>
                    <a:pt x="183" y="24"/>
                  </a:cubicBezTo>
                  <a:cubicBezTo>
                    <a:pt x="183" y="11"/>
                    <a:pt x="172" y="0"/>
                    <a:pt x="159" y="0"/>
                  </a:cubicBezTo>
                  <a:close/>
                  <a:moveTo>
                    <a:pt x="159" y="0"/>
                  </a:moveTo>
                  <a:cubicBezTo>
                    <a:pt x="159" y="0"/>
                    <a:pt x="159" y="0"/>
                    <a:pt x="159" y="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19" name="Freeform 15">
              <a:extLst>
                <a:ext uri="{FF2B5EF4-FFF2-40B4-BE49-F238E27FC236}">
                  <a16:creationId xmlns:a16="http://schemas.microsoft.com/office/drawing/2014/main" id="{4067F4BA-B562-4B62-B91F-9292FA0D58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49436" y="-2322811"/>
              <a:ext cx="222509" cy="59476"/>
            </a:xfrm>
            <a:custGeom>
              <a:avLst/>
              <a:gdLst>
                <a:gd name="T0" fmla="*/ 182 w 182"/>
                <a:gd name="T1" fmla="*/ 24 h 48"/>
                <a:gd name="T2" fmla="*/ 158 w 182"/>
                <a:gd name="T3" fmla="*/ 0 h 48"/>
                <a:gd name="T4" fmla="*/ 24 w 182"/>
                <a:gd name="T5" fmla="*/ 0 h 48"/>
                <a:gd name="T6" fmla="*/ 0 w 182"/>
                <a:gd name="T7" fmla="*/ 24 h 48"/>
                <a:gd name="T8" fmla="*/ 24 w 182"/>
                <a:gd name="T9" fmla="*/ 48 h 48"/>
                <a:gd name="T10" fmla="*/ 158 w 182"/>
                <a:gd name="T11" fmla="*/ 48 h 48"/>
                <a:gd name="T12" fmla="*/ 182 w 182"/>
                <a:gd name="T13" fmla="*/ 24 h 48"/>
                <a:gd name="T14" fmla="*/ 182 w 182"/>
                <a:gd name="T15" fmla="*/ 24 h 48"/>
                <a:gd name="T16" fmla="*/ 182 w 182"/>
                <a:gd name="T17" fmla="*/ 2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2" h="48">
                  <a:moveTo>
                    <a:pt x="182" y="24"/>
                  </a:moveTo>
                  <a:cubicBezTo>
                    <a:pt x="182" y="11"/>
                    <a:pt x="172" y="0"/>
                    <a:pt x="15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158" y="48"/>
                    <a:pt x="158" y="48"/>
                    <a:pt x="158" y="48"/>
                  </a:cubicBezTo>
                  <a:cubicBezTo>
                    <a:pt x="172" y="48"/>
                    <a:pt x="182" y="38"/>
                    <a:pt x="182" y="24"/>
                  </a:cubicBezTo>
                  <a:close/>
                  <a:moveTo>
                    <a:pt x="182" y="24"/>
                  </a:moveTo>
                  <a:cubicBezTo>
                    <a:pt x="182" y="24"/>
                    <a:pt x="182" y="24"/>
                    <a:pt x="182" y="24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20" name="Freeform 16">
              <a:extLst>
                <a:ext uri="{FF2B5EF4-FFF2-40B4-BE49-F238E27FC236}">
                  <a16:creationId xmlns:a16="http://schemas.microsoft.com/office/drawing/2014/main" id="{54D2562D-311B-4069-9522-45B011AC958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23555" y="-2682464"/>
              <a:ext cx="209214" cy="145540"/>
            </a:xfrm>
            <a:custGeom>
              <a:avLst/>
              <a:gdLst>
                <a:gd name="T0" fmla="*/ 27 w 171"/>
                <a:gd name="T1" fmla="*/ 118 h 118"/>
                <a:gd name="T2" fmla="*/ 39 w 171"/>
                <a:gd name="T3" fmla="*/ 115 h 118"/>
                <a:gd name="T4" fmla="*/ 155 w 171"/>
                <a:gd name="T5" fmla="*/ 48 h 118"/>
                <a:gd name="T6" fmla="*/ 164 w 171"/>
                <a:gd name="T7" fmla="*/ 15 h 118"/>
                <a:gd name="T8" fmla="*/ 131 w 171"/>
                <a:gd name="T9" fmla="*/ 6 h 118"/>
                <a:gd name="T10" fmla="*/ 15 w 171"/>
                <a:gd name="T11" fmla="*/ 74 h 118"/>
                <a:gd name="T12" fmla="*/ 6 w 171"/>
                <a:gd name="T13" fmla="*/ 106 h 118"/>
                <a:gd name="T14" fmla="*/ 27 w 171"/>
                <a:gd name="T15" fmla="*/ 118 h 118"/>
                <a:gd name="T16" fmla="*/ 27 w 171"/>
                <a:gd name="T17" fmla="*/ 118 h 118"/>
                <a:gd name="T18" fmla="*/ 27 w 171"/>
                <a:gd name="T19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18">
                  <a:moveTo>
                    <a:pt x="27" y="118"/>
                  </a:moveTo>
                  <a:cubicBezTo>
                    <a:pt x="31" y="118"/>
                    <a:pt x="35" y="117"/>
                    <a:pt x="39" y="115"/>
                  </a:cubicBezTo>
                  <a:cubicBezTo>
                    <a:pt x="155" y="48"/>
                    <a:pt x="155" y="48"/>
                    <a:pt x="155" y="48"/>
                  </a:cubicBezTo>
                  <a:cubicBezTo>
                    <a:pt x="167" y="41"/>
                    <a:pt x="171" y="27"/>
                    <a:pt x="164" y="15"/>
                  </a:cubicBezTo>
                  <a:cubicBezTo>
                    <a:pt x="157" y="4"/>
                    <a:pt x="143" y="0"/>
                    <a:pt x="131" y="6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3" y="80"/>
                    <a:pt x="0" y="95"/>
                    <a:pt x="6" y="106"/>
                  </a:cubicBezTo>
                  <a:cubicBezTo>
                    <a:pt x="11" y="114"/>
                    <a:pt x="19" y="118"/>
                    <a:pt x="27" y="118"/>
                  </a:cubicBezTo>
                  <a:close/>
                  <a:moveTo>
                    <a:pt x="27" y="118"/>
                  </a:moveTo>
                  <a:cubicBezTo>
                    <a:pt x="27" y="118"/>
                    <a:pt x="27" y="118"/>
                    <a:pt x="27" y="11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21" name="Freeform 17">
              <a:extLst>
                <a:ext uri="{FF2B5EF4-FFF2-40B4-BE49-F238E27FC236}">
                  <a16:creationId xmlns:a16="http://schemas.microsoft.com/office/drawing/2014/main" id="{2909B230-791A-4706-9A1D-B102D88889F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40399" y="-2052722"/>
              <a:ext cx="209214" cy="146940"/>
            </a:xfrm>
            <a:custGeom>
              <a:avLst/>
              <a:gdLst>
                <a:gd name="T0" fmla="*/ 132 w 171"/>
                <a:gd name="T1" fmla="*/ 7 h 119"/>
                <a:gd name="T2" fmla="*/ 15 w 171"/>
                <a:gd name="T3" fmla="*/ 74 h 119"/>
                <a:gd name="T4" fmla="*/ 7 w 171"/>
                <a:gd name="T5" fmla="*/ 107 h 119"/>
                <a:gd name="T6" fmla="*/ 28 w 171"/>
                <a:gd name="T7" fmla="*/ 119 h 119"/>
                <a:gd name="T8" fmla="*/ 39 w 171"/>
                <a:gd name="T9" fmla="*/ 115 h 119"/>
                <a:gd name="T10" fmla="*/ 156 w 171"/>
                <a:gd name="T11" fmla="*/ 48 h 119"/>
                <a:gd name="T12" fmla="*/ 165 w 171"/>
                <a:gd name="T13" fmla="*/ 15 h 119"/>
                <a:gd name="T14" fmla="*/ 132 w 171"/>
                <a:gd name="T15" fmla="*/ 7 h 119"/>
                <a:gd name="T16" fmla="*/ 132 w 171"/>
                <a:gd name="T17" fmla="*/ 7 h 119"/>
                <a:gd name="T18" fmla="*/ 132 w 171"/>
                <a:gd name="T19" fmla="*/ 7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19">
                  <a:moveTo>
                    <a:pt x="132" y="7"/>
                  </a:moveTo>
                  <a:cubicBezTo>
                    <a:pt x="15" y="74"/>
                    <a:pt x="15" y="74"/>
                    <a:pt x="15" y="74"/>
                  </a:cubicBezTo>
                  <a:cubicBezTo>
                    <a:pt x="4" y="80"/>
                    <a:pt x="0" y="95"/>
                    <a:pt x="7" y="107"/>
                  </a:cubicBezTo>
                  <a:cubicBezTo>
                    <a:pt x="11" y="114"/>
                    <a:pt x="19" y="119"/>
                    <a:pt x="28" y="119"/>
                  </a:cubicBezTo>
                  <a:cubicBezTo>
                    <a:pt x="32" y="119"/>
                    <a:pt x="36" y="118"/>
                    <a:pt x="39" y="115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67" y="42"/>
                    <a:pt x="171" y="27"/>
                    <a:pt x="165" y="15"/>
                  </a:cubicBezTo>
                  <a:cubicBezTo>
                    <a:pt x="158" y="4"/>
                    <a:pt x="143" y="0"/>
                    <a:pt x="132" y="7"/>
                  </a:cubicBezTo>
                  <a:close/>
                  <a:moveTo>
                    <a:pt x="132" y="7"/>
                  </a:moveTo>
                  <a:cubicBezTo>
                    <a:pt x="132" y="7"/>
                    <a:pt x="132" y="7"/>
                    <a:pt x="132" y="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22" name="Freeform 18">
              <a:extLst>
                <a:ext uri="{FF2B5EF4-FFF2-40B4-BE49-F238E27FC236}">
                  <a16:creationId xmlns:a16="http://schemas.microsoft.com/office/drawing/2014/main" id="{5A5CB270-BC95-4742-AC11-DCF88D31EA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24837" y="-2944156"/>
              <a:ext cx="149039" cy="207115"/>
            </a:xfrm>
            <a:custGeom>
              <a:avLst/>
              <a:gdLst>
                <a:gd name="T0" fmla="*/ 15 w 122"/>
                <a:gd name="T1" fmla="*/ 165 h 168"/>
                <a:gd name="T2" fmla="*/ 27 w 122"/>
                <a:gd name="T3" fmla="*/ 168 h 168"/>
                <a:gd name="T4" fmla="*/ 48 w 122"/>
                <a:gd name="T5" fmla="*/ 156 h 168"/>
                <a:gd name="T6" fmla="*/ 115 w 122"/>
                <a:gd name="T7" fmla="*/ 39 h 168"/>
                <a:gd name="T8" fmla="*/ 107 w 122"/>
                <a:gd name="T9" fmla="*/ 7 h 168"/>
                <a:gd name="T10" fmla="*/ 74 w 122"/>
                <a:gd name="T11" fmla="*/ 15 h 168"/>
                <a:gd name="T12" fmla="*/ 7 w 122"/>
                <a:gd name="T13" fmla="*/ 132 h 168"/>
                <a:gd name="T14" fmla="*/ 15 w 122"/>
                <a:gd name="T15" fmla="*/ 165 h 168"/>
                <a:gd name="T16" fmla="*/ 15 w 122"/>
                <a:gd name="T17" fmla="*/ 165 h 168"/>
                <a:gd name="T18" fmla="*/ 15 w 122"/>
                <a:gd name="T19" fmla="*/ 165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" h="168">
                  <a:moveTo>
                    <a:pt x="15" y="165"/>
                  </a:moveTo>
                  <a:cubicBezTo>
                    <a:pt x="19" y="167"/>
                    <a:pt x="23" y="168"/>
                    <a:pt x="27" y="168"/>
                  </a:cubicBezTo>
                  <a:cubicBezTo>
                    <a:pt x="36" y="168"/>
                    <a:pt x="44" y="164"/>
                    <a:pt x="48" y="156"/>
                  </a:cubicBezTo>
                  <a:cubicBezTo>
                    <a:pt x="115" y="39"/>
                    <a:pt x="115" y="39"/>
                    <a:pt x="115" y="39"/>
                  </a:cubicBezTo>
                  <a:cubicBezTo>
                    <a:pt x="122" y="28"/>
                    <a:pt x="118" y="13"/>
                    <a:pt x="107" y="7"/>
                  </a:cubicBezTo>
                  <a:cubicBezTo>
                    <a:pt x="95" y="0"/>
                    <a:pt x="80" y="4"/>
                    <a:pt x="74" y="15"/>
                  </a:cubicBezTo>
                  <a:cubicBezTo>
                    <a:pt x="7" y="132"/>
                    <a:pt x="7" y="132"/>
                    <a:pt x="7" y="132"/>
                  </a:cubicBezTo>
                  <a:cubicBezTo>
                    <a:pt x="0" y="143"/>
                    <a:pt x="4" y="158"/>
                    <a:pt x="15" y="165"/>
                  </a:cubicBezTo>
                  <a:close/>
                  <a:moveTo>
                    <a:pt x="15" y="165"/>
                  </a:moveTo>
                  <a:cubicBezTo>
                    <a:pt x="15" y="165"/>
                    <a:pt x="15" y="165"/>
                    <a:pt x="15" y="165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</p:grpSp>
      <p:sp>
        <p:nvSpPr>
          <p:cNvPr id="23" name="Title 1">
            <a:extLst>
              <a:ext uri="{FF2B5EF4-FFF2-40B4-BE49-F238E27FC236}">
                <a16:creationId xmlns:a16="http://schemas.microsoft.com/office/drawing/2014/main" id="{86E2F50D-9C19-4FEF-8C2F-99A99C9C7E3A}"/>
              </a:ext>
            </a:extLst>
          </p:cNvPr>
          <p:cNvSpPr txBox="1">
            <a:spLocks/>
          </p:cNvSpPr>
          <p:nvPr/>
        </p:nvSpPr>
        <p:spPr bwMode="auto">
          <a:xfrm>
            <a:off x="1100061" y="237584"/>
            <a:ext cx="11702415" cy="1101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4800" b="1" dirty="0">
                <a:solidFill>
                  <a:srgbClr val="0498CA"/>
                </a:solidFill>
                <a:latin typeface="Calibri"/>
              </a:rPr>
              <a:t>Implications of Change Drivers</a:t>
            </a:r>
            <a:endParaRPr lang="en-ZA" sz="4800" b="1" dirty="0">
              <a:solidFill>
                <a:srgbClr val="0498CA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927167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A4E8D572-51BC-7645-BCD9-9D8079C79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660" y="121414"/>
            <a:ext cx="1454940" cy="15854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C4C9BC3-8F5B-47B1-8172-3D5B34781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4690" y="763808"/>
            <a:ext cx="11140654" cy="664833"/>
          </a:xfrm>
        </p:spPr>
        <p:txBody>
          <a:bodyPr>
            <a:normAutofit fontScale="90000"/>
          </a:bodyPr>
          <a:lstStyle/>
          <a:p>
            <a:r>
              <a:rPr lang="en-ZA" sz="5300" b="1" dirty="0">
                <a:solidFill>
                  <a:srgbClr val="0498CA"/>
                </a:solidFill>
                <a:latin typeface="Calibri"/>
                <a:ea typeface="ＭＳ Ｐゴシック" charset="0"/>
              </a:rPr>
              <a:t>Use of WSP/ATR Data for the Sector Skills Plan (SSP) </a:t>
            </a:r>
            <a:br>
              <a:rPr lang="en-GB" sz="4400" dirty="0"/>
            </a:br>
            <a:r>
              <a:rPr lang="en-ZA" sz="4400" b="1" dirty="0">
                <a:solidFill>
                  <a:srgbClr val="009193"/>
                </a:solidFill>
                <a:latin typeface="Ubuntu"/>
              </a:rPr>
              <a:t> </a:t>
            </a:r>
          </a:p>
        </p:txBody>
      </p:sp>
      <p:pic>
        <p:nvPicPr>
          <p:cNvPr id="6" name="Picture 5" descr="A picture containing logo&#10;&#10;Description automatically generated">
            <a:extLst>
              <a:ext uri="{FF2B5EF4-FFF2-40B4-BE49-F238E27FC236}">
                <a16:creationId xmlns:a16="http://schemas.microsoft.com/office/drawing/2014/main" id="{E679B9BA-7A68-1BE3-1E44-B7254F5D74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9413" y="5448609"/>
            <a:ext cx="3733800" cy="43307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3573BA-AE9B-6636-A340-27733E3D1A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03" y="2397066"/>
            <a:ext cx="1606712" cy="1319798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F78FC54D-FF8F-3EEE-B153-A7657AEB6B8D}"/>
              </a:ext>
            </a:extLst>
          </p:cNvPr>
          <p:cNvSpPr txBox="1">
            <a:spLocks/>
          </p:cNvSpPr>
          <p:nvPr/>
        </p:nvSpPr>
        <p:spPr bwMode="auto">
          <a:xfrm>
            <a:off x="1722708" y="2680823"/>
            <a:ext cx="10224627" cy="1185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l"/>
            <a:r>
              <a:rPr lang="en-ZA" sz="5000" b="1" baseline="30000" dirty="0">
                <a:solidFill>
                  <a:srgbClr val="595959"/>
                </a:solidFill>
                <a:latin typeface="Calibri"/>
              </a:rPr>
              <a:t>To update the Employer Profile of the Transport sector</a:t>
            </a:r>
            <a:endParaRPr lang="en-US" sz="5000" b="1" baseline="30000" dirty="0">
              <a:solidFill>
                <a:srgbClr val="595959"/>
              </a:solidFill>
              <a:latin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2DF4672-67C1-8D35-BBF2-E9288851244F}"/>
              </a:ext>
            </a:extLst>
          </p:cNvPr>
          <p:cNvSpPr txBox="1"/>
          <p:nvPr/>
        </p:nvSpPr>
        <p:spPr>
          <a:xfrm>
            <a:off x="2197100" y="3588507"/>
            <a:ext cx="81026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Z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Number of Employers within subsectors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Z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Geographic profile of Employers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Z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Employment Distribution by subsector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Z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Employees Demographics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Z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The current and future skills needs and gaps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ZA" sz="2800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ZA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DD95669-72C3-A487-355A-0E87EF8D20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37" y="6068810"/>
            <a:ext cx="1565731" cy="1286137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A8750374-F4A8-7931-61C4-7DF6217DBE26}"/>
              </a:ext>
            </a:extLst>
          </p:cNvPr>
          <p:cNvSpPr txBox="1">
            <a:spLocks/>
          </p:cNvSpPr>
          <p:nvPr/>
        </p:nvSpPr>
        <p:spPr bwMode="auto">
          <a:xfrm>
            <a:off x="1703615" y="6325205"/>
            <a:ext cx="10977292" cy="1185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l"/>
            <a:r>
              <a:rPr lang="en-ZA" sz="5000" b="1" baseline="30000" dirty="0">
                <a:solidFill>
                  <a:srgbClr val="595959"/>
                </a:solidFill>
                <a:latin typeface="Calibri"/>
              </a:rPr>
              <a:t>To derive Hard-To-Fill Vacancies and develop Sectoral Priority Occupations and Interventions (SPOI) list </a:t>
            </a:r>
            <a:endParaRPr lang="en-US" sz="5000" b="1" baseline="30000" dirty="0">
              <a:solidFill>
                <a:srgbClr val="595959"/>
              </a:solidFill>
              <a:latin typeface="Calibri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A1286A5-633A-F5A9-F8EF-8553B8092D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977" y="7841254"/>
            <a:ext cx="1565731" cy="1286137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B135ECCE-20C9-86E0-254A-EABD226008F8}"/>
              </a:ext>
            </a:extLst>
          </p:cNvPr>
          <p:cNvSpPr txBox="1">
            <a:spLocks/>
          </p:cNvSpPr>
          <p:nvPr/>
        </p:nvSpPr>
        <p:spPr bwMode="auto">
          <a:xfrm>
            <a:off x="1702868" y="8028437"/>
            <a:ext cx="11143368" cy="1185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l"/>
            <a:r>
              <a:rPr lang="en-ZA" sz="5000" b="1" baseline="30000" dirty="0">
                <a:solidFill>
                  <a:srgbClr val="595959"/>
                </a:solidFill>
                <a:latin typeface="Calibri"/>
              </a:rPr>
              <a:t>To </a:t>
            </a:r>
            <a:r>
              <a:rPr lang="en-GB" sz="5000" b="1" baseline="30000" dirty="0">
                <a:solidFill>
                  <a:srgbClr val="595959"/>
                </a:solidFill>
                <a:latin typeface="Calibri"/>
              </a:rPr>
              <a:t>plan interventions to support skills development within the sector</a:t>
            </a:r>
            <a:endParaRPr lang="en-US" sz="5000" b="1" baseline="30000" dirty="0">
              <a:solidFill>
                <a:srgbClr val="595959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83353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A4E8D572-51BC-7645-BCD9-9D8079C79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660" y="121414"/>
            <a:ext cx="1454940" cy="15854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C4C9BC3-8F5B-47B1-8172-3D5B34781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4690" y="763808"/>
            <a:ext cx="11140654" cy="664833"/>
          </a:xfrm>
        </p:spPr>
        <p:txBody>
          <a:bodyPr>
            <a:normAutofit fontScale="90000"/>
          </a:bodyPr>
          <a:lstStyle/>
          <a:p>
            <a:r>
              <a:rPr lang="en-ZA" sz="5300" b="1" dirty="0">
                <a:solidFill>
                  <a:srgbClr val="0498CA"/>
                </a:solidFill>
                <a:latin typeface="Calibri"/>
                <a:ea typeface="ＭＳ Ｐゴシック" charset="0"/>
              </a:rPr>
              <a:t>The importance of providing accurate WSP/ATR data</a:t>
            </a:r>
            <a:br>
              <a:rPr lang="en-GB" sz="4400" dirty="0"/>
            </a:br>
            <a:r>
              <a:rPr lang="en-ZA" sz="4400" b="1" dirty="0">
                <a:solidFill>
                  <a:srgbClr val="009193"/>
                </a:solidFill>
                <a:latin typeface="Ubuntu"/>
              </a:rPr>
              <a:t> </a:t>
            </a:r>
          </a:p>
        </p:txBody>
      </p:sp>
      <p:pic>
        <p:nvPicPr>
          <p:cNvPr id="6" name="Picture 5" descr="A picture containing logo&#10;&#10;Description automatically generated">
            <a:extLst>
              <a:ext uri="{FF2B5EF4-FFF2-40B4-BE49-F238E27FC236}">
                <a16:creationId xmlns:a16="http://schemas.microsoft.com/office/drawing/2014/main" id="{E679B9BA-7A68-1BE3-1E44-B7254F5D74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9413" y="5448609"/>
            <a:ext cx="3733800" cy="43307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3573BA-AE9B-6636-A340-27733E3D1A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0491" y="2138619"/>
            <a:ext cx="1606712" cy="1319798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F78FC54D-FF8F-3EEE-B153-A7657AEB6B8D}"/>
              </a:ext>
            </a:extLst>
          </p:cNvPr>
          <p:cNvSpPr txBox="1">
            <a:spLocks/>
          </p:cNvSpPr>
          <p:nvPr/>
        </p:nvSpPr>
        <p:spPr bwMode="auto">
          <a:xfrm>
            <a:off x="1718216" y="2374818"/>
            <a:ext cx="10224627" cy="1185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l"/>
            <a:r>
              <a:rPr lang="en-ZA" sz="5000" b="1" baseline="30000" dirty="0">
                <a:solidFill>
                  <a:srgbClr val="595959"/>
                </a:solidFill>
                <a:latin typeface="Calibri"/>
              </a:rPr>
              <a:t>Obtain labour market data</a:t>
            </a:r>
            <a:endParaRPr lang="en-US" sz="5000" b="1" baseline="30000" dirty="0">
              <a:solidFill>
                <a:srgbClr val="595959"/>
              </a:solidFill>
              <a:latin typeface="Calibri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DD95669-72C3-A487-355A-0E87EF8D20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4162051"/>
            <a:ext cx="1565731" cy="1286137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A8750374-F4A8-7931-61C4-7DF6217DBE26}"/>
              </a:ext>
            </a:extLst>
          </p:cNvPr>
          <p:cNvSpPr txBox="1">
            <a:spLocks/>
          </p:cNvSpPr>
          <p:nvPr/>
        </p:nvSpPr>
        <p:spPr bwMode="auto">
          <a:xfrm>
            <a:off x="1572242" y="6898909"/>
            <a:ext cx="10977292" cy="1185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l"/>
            <a:r>
              <a:rPr lang="en-GB" sz="5000" b="1" baseline="30000" dirty="0">
                <a:solidFill>
                  <a:srgbClr val="595959"/>
                </a:solidFill>
                <a:latin typeface="Calibri"/>
              </a:rPr>
              <a:t>Inform SETA funding/allocation priorities and distribution of resources.</a:t>
            </a:r>
            <a:endParaRPr lang="en-US" sz="5000" b="1" baseline="30000" dirty="0">
              <a:solidFill>
                <a:srgbClr val="595959"/>
              </a:solidFill>
              <a:latin typeface="Calibri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A1286A5-633A-F5A9-F8EF-8553B8092D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90" y="6460387"/>
            <a:ext cx="1565731" cy="1286137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B135ECCE-20C9-86E0-254A-EABD226008F8}"/>
              </a:ext>
            </a:extLst>
          </p:cNvPr>
          <p:cNvSpPr txBox="1">
            <a:spLocks/>
          </p:cNvSpPr>
          <p:nvPr/>
        </p:nvSpPr>
        <p:spPr bwMode="auto">
          <a:xfrm>
            <a:off x="1572990" y="3884230"/>
            <a:ext cx="11539613" cy="226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l"/>
            <a:r>
              <a:rPr lang="en-GB" sz="5000" b="1" baseline="30000" dirty="0">
                <a:solidFill>
                  <a:srgbClr val="595959"/>
                </a:solidFill>
                <a:latin typeface="Calibri"/>
              </a:rPr>
              <a:t>Through the WSP/ATR, the SETA can outline current and future training and qualifications needs of the sector and develop interventions that address the skills needs of the sector.</a:t>
            </a:r>
            <a:endParaRPr lang="en-US" sz="5000" b="1" baseline="30000" dirty="0">
              <a:solidFill>
                <a:srgbClr val="595959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36078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86E2F50D-9C19-4FEF-8C2F-99A99C9C7E3A}"/>
              </a:ext>
            </a:extLst>
          </p:cNvPr>
          <p:cNvSpPr txBox="1">
            <a:spLocks/>
          </p:cNvSpPr>
          <p:nvPr/>
        </p:nvSpPr>
        <p:spPr bwMode="auto">
          <a:xfrm>
            <a:off x="863600" y="260975"/>
            <a:ext cx="12139613" cy="1101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ZA" sz="4800" b="1" dirty="0">
                <a:solidFill>
                  <a:srgbClr val="0498CA"/>
                </a:solidFill>
                <a:latin typeface="Calibri"/>
              </a:rPr>
              <a:t>Sectoral Priority Occupations and Interventions (SPOI) list 2024/25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77D0F1A-D6DF-8F65-A102-215291C35D10}"/>
              </a:ext>
            </a:extLst>
          </p:cNvPr>
          <p:cNvSpPr/>
          <p:nvPr/>
        </p:nvSpPr>
        <p:spPr>
          <a:xfrm>
            <a:off x="38054" y="1915886"/>
            <a:ext cx="13003213" cy="783612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ZA" sz="3200" b="0" i="0" u="none" strike="noStrike" baseline="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457200" marR="0" lvl="0" indent="-457200" algn="l" defTabSz="4571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ZA" sz="32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2021-733201</a:t>
            </a:r>
            <a:r>
              <a:rPr lang="en-ZA" sz="3200" b="1" dirty="0">
                <a:solidFill>
                  <a:srgbClr val="000000"/>
                </a:solidFill>
                <a:latin typeface="Calibri" panose="020F0502020204030204" pitchFamily="34" charset="0"/>
                <a:cs typeface="Calibri Light" panose="020F0302020204030204" pitchFamily="34" charset="0"/>
              </a:rPr>
              <a:t> - </a:t>
            </a:r>
            <a:r>
              <a:rPr kumimoji="0" lang="en-ZA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Truck Driver (General)</a:t>
            </a:r>
          </a:p>
          <a:p>
            <a:pPr marL="457200" indent="-457200" defTabSz="457177">
              <a:lnSpc>
                <a:spcPct val="150000"/>
              </a:lnSpc>
              <a:buFont typeface="Wingdings" panose="05000000000000000000" pitchFamily="2" charset="2"/>
              <a:buChar char="q"/>
              <a:defRPr/>
            </a:pPr>
            <a:r>
              <a:rPr lang="en-GB" sz="32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2021-</a:t>
            </a:r>
            <a:r>
              <a:rPr lang="en-ZA" sz="32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732102 -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Delivery Driver (Motorcycle)</a:t>
            </a:r>
            <a:endParaRPr kumimoji="0" lang="en-ZA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  <a:p>
            <a:pPr marL="457200" marR="0" lvl="0" indent="-457200" algn="l" defTabSz="4571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ZA" sz="3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2021-821601 -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Fishing Hand</a:t>
            </a:r>
          </a:p>
          <a:p>
            <a:pPr marL="457200" marR="0" lvl="0" indent="-457200" algn="l" defTabSz="4571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ZA" sz="3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2021-832103 </a:t>
            </a:r>
            <a:r>
              <a:rPr lang="en-ZA" sz="3200" dirty="0">
                <a:solidFill>
                  <a:srgbClr val="000000"/>
                </a:solidFill>
                <a:latin typeface="Calibri" panose="020F0502020204030204" pitchFamily="34" charset="0"/>
              </a:rPr>
              <a:t>-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Fish or Seafood Packer</a:t>
            </a:r>
          </a:p>
          <a:p>
            <a:pPr marL="457200" marR="0" lvl="0" indent="-457200" algn="l" defTabSz="4571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ZA" sz="3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2021-653306 -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Diesel Mechanic</a:t>
            </a:r>
          </a:p>
          <a:p>
            <a:pPr marL="457200" indent="-457200" defTabSz="457177">
              <a:lnSpc>
                <a:spcPct val="150000"/>
              </a:lnSpc>
              <a:buFont typeface="Wingdings" panose="05000000000000000000" pitchFamily="2" charset="2"/>
              <a:buChar char="q"/>
              <a:defRPr/>
            </a:pPr>
            <a:r>
              <a:rPr lang="en-ZA" sz="3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2021-315303 - </a:t>
            </a:r>
            <a:r>
              <a:rPr kumimoji="0" lang="en-ZA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Aeroplane Pilot </a:t>
            </a:r>
          </a:p>
          <a:p>
            <a:pPr marL="457200" marR="0" lvl="0" indent="-457200" algn="l" defTabSz="4571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GB" sz="32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2021-315201 - Ships Master</a:t>
            </a:r>
          </a:p>
          <a:p>
            <a:pPr marL="457200" indent="-457200" defTabSz="457177">
              <a:lnSpc>
                <a:spcPct val="150000"/>
              </a:lnSpc>
              <a:buFont typeface="Wingdings" panose="05000000000000000000" pitchFamily="2" charset="2"/>
              <a:buChar char="q"/>
              <a:defRPr/>
            </a:pPr>
            <a:r>
              <a:rPr lang="en-ZA" sz="3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2021-432301 -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Transport Clerk</a:t>
            </a:r>
          </a:p>
          <a:p>
            <a:pPr marL="457200" marR="0" lvl="0" indent="-457200" algn="l" defTabSz="4571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ZA" sz="3200" dirty="0">
                <a:solidFill>
                  <a:srgbClr val="000000"/>
                </a:solidFill>
                <a:latin typeface="Calibri" panose="020F0502020204030204" pitchFamily="34" charset="0"/>
              </a:rPr>
              <a:t>2021-735101 – Deck Hand</a:t>
            </a:r>
          </a:p>
          <a:p>
            <a:pPr marL="457200" marR="0" lvl="0" indent="-457200" algn="l" defTabSz="4571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ZA" sz="3200" dirty="0">
                <a:solidFill>
                  <a:srgbClr val="000000"/>
                </a:solidFill>
                <a:latin typeface="Calibri" panose="020F0502020204030204" pitchFamily="34" charset="0"/>
              </a:rPr>
              <a:t>2021-432101 – Stock Clerk</a:t>
            </a:r>
            <a:endParaRPr lang="en-GB" sz="32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6009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hite text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B145838E-B44A-6C4E-96A2-8B95F816D6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4460" y="8348663"/>
            <a:ext cx="5410200" cy="7239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A164739-D155-4E2A-84B6-1CFC9973E742}"/>
              </a:ext>
            </a:extLst>
          </p:cNvPr>
          <p:cNvSpPr/>
          <p:nvPr/>
        </p:nvSpPr>
        <p:spPr>
          <a:xfrm>
            <a:off x="2084788" y="293056"/>
            <a:ext cx="8695898" cy="197977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marR="0" lvl="0" indent="0" algn="ctr" defTabSz="975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1226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THANK YOU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359AB6D-1603-42AF-8EAF-49C3194476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764" y="3578659"/>
            <a:ext cx="12605378" cy="2762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marL="0" marR="0" lvl="0" indent="0" algn="ctr" defTabSz="4571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altLang="en-US" sz="5688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+mn-cs"/>
              </a:rPr>
              <a:t>QUESTIONS</a:t>
            </a:r>
          </a:p>
          <a:p>
            <a:pPr marL="0" marR="0" lvl="0" indent="0" algn="ctr" defTabSz="4571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altLang="en-US" sz="5688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+mn-cs"/>
              </a:rPr>
              <a:t>&amp;</a:t>
            </a:r>
          </a:p>
          <a:p>
            <a:pPr marL="0" marR="0" lvl="0" indent="0" algn="ctr" defTabSz="4571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altLang="en-US" sz="5688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+mn-cs"/>
              </a:rPr>
              <a:t>PROPOSED SOLUTIONS</a:t>
            </a:r>
          </a:p>
          <a:p>
            <a:pPr marL="1013585" marR="0" lvl="1" indent="-636594" algn="l" defTabSz="457177" rtl="0" eaLnBrk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endParaRPr kumimoji="0" lang="en-ZA" sz="2844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92985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4945</TotalTime>
  <Words>567</Words>
  <Application>Microsoft Office PowerPoint</Application>
  <PresentationFormat>Custom</PresentationFormat>
  <Paragraphs>74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Calibri</vt:lpstr>
      <vt:lpstr>Calibri Light</vt:lpstr>
      <vt:lpstr>Ubuntu</vt:lpstr>
      <vt:lpstr>Ubuntu Medium</vt:lpstr>
      <vt:lpstr>Wingdings</vt:lpstr>
      <vt:lpstr>Office Theme</vt:lpstr>
      <vt:lpstr>Custom Design</vt:lpstr>
      <vt:lpstr>1_Custom Design</vt:lpstr>
      <vt:lpstr>PowerPoint Presentation</vt:lpstr>
      <vt:lpstr>PowerPoint Presentation</vt:lpstr>
      <vt:lpstr>Research and Knowledge tab in the MG System  </vt:lpstr>
      <vt:lpstr>HARD-TO-FILL Vacancies (HTFVs)  </vt:lpstr>
      <vt:lpstr>PowerPoint Presentation</vt:lpstr>
      <vt:lpstr> Change drivers affecting demand and supply of  skills in the Transport sector. </vt:lpstr>
      <vt:lpstr>PowerPoint Presentation</vt:lpstr>
      <vt:lpstr>Use of WSP/ATR Data for the Sector Skills Plan (SSP)   </vt:lpstr>
      <vt:lpstr>The importance of providing accurate WSP/ATR data 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Creative Caterpillar Brand Agency</dc:creator>
  <cp:lastModifiedBy>Moeketsi Mahlakwana</cp:lastModifiedBy>
  <cp:revision>182</cp:revision>
  <dcterms:created xsi:type="dcterms:W3CDTF">2021-04-30T07:20:48Z</dcterms:created>
  <dcterms:modified xsi:type="dcterms:W3CDTF">2024-01-29T08:45:09Z</dcterms:modified>
</cp:coreProperties>
</file>